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Lst>
  <p:notesMasterIdLst>
    <p:notesMasterId r:id="rId43"/>
  </p:notesMasterIdLst>
  <p:handoutMasterIdLst>
    <p:handoutMasterId r:id="rId44"/>
  </p:handoutMasterIdLst>
  <p:sldIdLst>
    <p:sldId id="2147474108" r:id="rId3"/>
    <p:sldId id="2147473530" r:id="rId4"/>
    <p:sldId id="2147473493" r:id="rId5"/>
    <p:sldId id="2147476268" r:id="rId6"/>
    <p:sldId id="2147476275" r:id="rId7"/>
    <p:sldId id="2147473856" r:id="rId8"/>
    <p:sldId id="2147473729" r:id="rId9"/>
    <p:sldId id="2147473909" r:id="rId10"/>
    <p:sldId id="2147473664" r:id="rId11"/>
    <p:sldId id="2147473737" r:id="rId12"/>
    <p:sldId id="2147476267" r:id="rId13"/>
    <p:sldId id="2147473681" r:id="rId14"/>
    <p:sldId id="2147473933" r:id="rId15"/>
    <p:sldId id="2147473941" r:id="rId16"/>
    <p:sldId id="2147473800" r:id="rId17"/>
    <p:sldId id="2147473854" r:id="rId18"/>
    <p:sldId id="2147473950" r:id="rId19"/>
    <p:sldId id="2147476276" r:id="rId20"/>
    <p:sldId id="2147476278" r:id="rId21"/>
    <p:sldId id="2147474036" r:id="rId22"/>
    <p:sldId id="2147476271" r:id="rId23"/>
    <p:sldId id="2147476270" r:id="rId24"/>
    <p:sldId id="2147473968" r:id="rId25"/>
    <p:sldId id="2147473953" r:id="rId26"/>
    <p:sldId id="2147476269" r:id="rId27"/>
    <p:sldId id="2147473768" r:id="rId28"/>
    <p:sldId id="2147476273" r:id="rId29"/>
    <p:sldId id="2147468741" r:id="rId30"/>
    <p:sldId id="2147474092" r:id="rId31"/>
    <p:sldId id="2147474093" r:id="rId32"/>
    <p:sldId id="2147474091" r:id="rId33"/>
    <p:sldId id="2147474090" r:id="rId34"/>
    <p:sldId id="2147474089" r:id="rId35"/>
    <p:sldId id="2147474088" r:id="rId36"/>
    <p:sldId id="2147474087" r:id="rId37"/>
    <p:sldId id="2147474072" r:id="rId38"/>
    <p:sldId id="2147473873" r:id="rId39"/>
    <p:sldId id="2147473881" r:id="rId40"/>
    <p:sldId id="2147476274" r:id="rId41"/>
    <p:sldId id="2147473466" r:id="rId4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717"/>
    <a:srgbClr val="6C0000"/>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6469F-D6F5-4249-A27D-74AC040511D5}" v="13" dt="2024-03-04T08:23:56.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0" autoAdjust="0"/>
    <p:restoredTop sz="91373" autoAdjust="0"/>
  </p:normalViewPr>
  <p:slideViewPr>
    <p:cSldViewPr snapToGrid="0">
      <p:cViewPr varScale="1">
        <p:scale>
          <a:sx n="114" d="100"/>
          <a:sy n="114" d="100"/>
        </p:scale>
        <p:origin x="534" y="84"/>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0CD6469F-D6F5-4249-A27D-74AC040511D5}"/>
    <pc:docChg chg="undo custSel addSld delSld modSld">
      <pc:chgData name="Tường SKHĐT" userId="ab9568c39a88b08a" providerId="LiveId" clId="{0CD6469F-D6F5-4249-A27D-74AC040511D5}" dt="2024-03-06T07:40:42.353" v="6031" actId="21"/>
      <pc:docMkLst>
        <pc:docMk/>
      </pc:docMkLst>
      <pc:sldChg chg="modSp del mod">
        <pc:chgData name="Tường SKHĐT" userId="ab9568c39a88b08a" providerId="LiveId" clId="{0CD6469F-D6F5-4249-A27D-74AC040511D5}" dt="2024-03-04T08:44:11.261" v="1957" actId="2696"/>
        <pc:sldMkLst>
          <pc:docMk/>
          <pc:sldMk cId="2319489907" sldId="541"/>
        </pc:sldMkLst>
        <pc:spChg chg="mod">
          <ac:chgData name="Tường SKHĐT" userId="ab9568c39a88b08a" providerId="LiveId" clId="{0CD6469F-D6F5-4249-A27D-74AC040511D5}" dt="2024-03-04T08:21:40.469" v="1325" actId="20577"/>
          <ac:spMkLst>
            <pc:docMk/>
            <pc:sldMk cId="2319489907" sldId="541"/>
            <ac:spMk id="5" creationId="{18F6A53B-13E4-B860-BA70-773A997297E4}"/>
          </ac:spMkLst>
        </pc:spChg>
      </pc:sldChg>
      <pc:sldChg chg="modSp mod">
        <pc:chgData name="Tường SKHĐT" userId="ab9568c39a88b08a" providerId="LiveId" clId="{0CD6469F-D6F5-4249-A27D-74AC040511D5}" dt="2024-03-04T01:07:43.421" v="14" actId="20577"/>
        <pc:sldMkLst>
          <pc:docMk/>
          <pc:sldMk cId="3898226705" sldId="2147468741"/>
        </pc:sldMkLst>
        <pc:spChg chg="mod">
          <ac:chgData name="Tường SKHĐT" userId="ab9568c39a88b08a" providerId="LiveId" clId="{0CD6469F-D6F5-4249-A27D-74AC040511D5}" dt="2024-03-04T01:07:43.421" v="14" actId="20577"/>
          <ac:spMkLst>
            <pc:docMk/>
            <pc:sldMk cId="3898226705" sldId="2147468741"/>
            <ac:spMk id="4" creationId="{A8ED73C0-6DEB-F036-A81D-A84B4FA62951}"/>
          </ac:spMkLst>
        </pc:spChg>
      </pc:sldChg>
      <pc:sldChg chg="del">
        <pc:chgData name="Tường SKHĐT" userId="ab9568c39a88b08a" providerId="LiveId" clId="{0CD6469F-D6F5-4249-A27D-74AC040511D5}" dt="2024-03-04T01:07:32.341" v="11" actId="2696"/>
        <pc:sldMkLst>
          <pc:docMk/>
          <pc:sldMk cId="98016993" sldId="2147473493"/>
        </pc:sldMkLst>
      </pc:sldChg>
      <pc:sldChg chg="modSp mod">
        <pc:chgData name="Tường SKHĐT" userId="ab9568c39a88b08a" providerId="LiveId" clId="{0CD6469F-D6F5-4249-A27D-74AC040511D5}" dt="2024-03-04T01:07:05.729" v="10" actId="20577"/>
        <pc:sldMkLst>
          <pc:docMk/>
          <pc:sldMk cId="1079553522" sldId="2147473530"/>
        </pc:sldMkLst>
        <pc:spChg chg="mod">
          <ac:chgData name="Tường SKHĐT" userId="ab9568c39a88b08a" providerId="LiveId" clId="{0CD6469F-D6F5-4249-A27D-74AC040511D5}" dt="2024-03-04T01:07:05.729" v="10" actId="20577"/>
          <ac:spMkLst>
            <pc:docMk/>
            <pc:sldMk cId="1079553522" sldId="2147473530"/>
            <ac:spMk id="4" creationId="{A8ED73C0-6DEB-F036-A81D-A84B4FA62951}"/>
          </ac:spMkLst>
        </pc:spChg>
      </pc:sldChg>
      <pc:sldChg chg="modSp mod">
        <pc:chgData name="Tường SKHĐT" userId="ab9568c39a88b08a" providerId="LiveId" clId="{0CD6469F-D6F5-4249-A27D-74AC040511D5}" dt="2024-03-04T03:51:01.958" v="503" actId="20577"/>
        <pc:sldMkLst>
          <pc:docMk/>
          <pc:sldMk cId="3788652331" sldId="2147473664"/>
        </pc:sldMkLst>
        <pc:graphicFrameChg chg="modGraphic">
          <ac:chgData name="Tường SKHĐT" userId="ab9568c39a88b08a" providerId="LiveId" clId="{0CD6469F-D6F5-4249-A27D-74AC040511D5}" dt="2024-03-04T03:51:01.958" v="503"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0CD6469F-D6F5-4249-A27D-74AC040511D5}" dt="2024-03-06T01:10:42.832" v="3854" actId="20577"/>
        <pc:sldMkLst>
          <pc:docMk/>
          <pc:sldMk cId="293803616" sldId="2147473681"/>
        </pc:sldMkLst>
        <pc:graphicFrameChg chg="mod modGraphic">
          <ac:chgData name="Tường SKHĐT" userId="ab9568c39a88b08a" providerId="LiveId" clId="{0CD6469F-D6F5-4249-A27D-74AC040511D5}" dt="2024-03-06T01:10:42.832" v="3854" actId="20577"/>
          <ac:graphicFrameMkLst>
            <pc:docMk/>
            <pc:sldMk cId="293803616" sldId="2147473681"/>
            <ac:graphicFrameMk id="8" creationId="{B5E5335D-2EED-82AF-3A59-FAE8BB94EAE1}"/>
          </ac:graphicFrameMkLst>
        </pc:graphicFrameChg>
        <pc:picChg chg="mod">
          <ac:chgData name="Tường SKHĐT" userId="ab9568c39a88b08a" providerId="LiveId" clId="{0CD6469F-D6F5-4249-A27D-74AC040511D5}" dt="2024-03-06T01:09:55.429" v="3802" actId="14100"/>
          <ac:picMkLst>
            <pc:docMk/>
            <pc:sldMk cId="293803616" sldId="2147473681"/>
            <ac:picMk id="4" creationId="{473B1434-00EE-10B0-62E8-8E8262E73F11}"/>
          </ac:picMkLst>
        </pc:picChg>
      </pc:sldChg>
      <pc:sldChg chg="modSp mod">
        <pc:chgData name="Tường SKHĐT" userId="ab9568c39a88b08a" providerId="LiveId" clId="{0CD6469F-D6F5-4249-A27D-74AC040511D5}" dt="2024-03-05T02:00:42.594" v="2617" actId="20577"/>
        <pc:sldMkLst>
          <pc:docMk/>
          <pc:sldMk cId="505796185" sldId="2147473729"/>
        </pc:sldMkLst>
        <pc:graphicFrameChg chg="mod modGraphic">
          <ac:chgData name="Tường SKHĐT" userId="ab9568c39a88b08a" providerId="LiveId" clId="{0CD6469F-D6F5-4249-A27D-74AC040511D5}" dt="2024-03-05T02:00:42.594" v="2617" actId="20577"/>
          <ac:graphicFrameMkLst>
            <pc:docMk/>
            <pc:sldMk cId="505796185" sldId="2147473729"/>
            <ac:graphicFrameMk id="3" creationId="{19F8C869-87A6-0F98-C7BC-7F547BC514A6}"/>
          </ac:graphicFrameMkLst>
        </pc:graphicFrameChg>
      </pc:sldChg>
      <pc:sldChg chg="addSp delSp modSp mod">
        <pc:chgData name="Tường SKHĐT" userId="ab9568c39a88b08a" providerId="LiveId" clId="{0CD6469F-D6F5-4249-A27D-74AC040511D5}" dt="2024-03-06T04:03:30.703" v="5371" actId="20577"/>
        <pc:sldMkLst>
          <pc:docMk/>
          <pc:sldMk cId="3744426745" sldId="2147473737"/>
        </pc:sldMkLst>
        <pc:graphicFrameChg chg="mod modGraphic">
          <ac:chgData name="Tường SKHĐT" userId="ab9568c39a88b08a" providerId="LiveId" clId="{0CD6469F-D6F5-4249-A27D-74AC040511D5}" dt="2024-03-06T04:03:30.703" v="5371" actId="20577"/>
          <ac:graphicFrameMkLst>
            <pc:docMk/>
            <pc:sldMk cId="3744426745" sldId="2147473737"/>
            <ac:graphicFrameMk id="3" creationId="{1243D2EC-FD70-31EF-486E-0289B57D5A19}"/>
          </ac:graphicFrameMkLst>
        </pc:graphicFrameChg>
        <pc:picChg chg="mod">
          <ac:chgData name="Tường SKHĐT" userId="ab9568c39a88b08a" providerId="LiveId" clId="{0CD6469F-D6F5-4249-A27D-74AC040511D5}" dt="2024-03-04T03:54:22.932" v="567" actId="1076"/>
          <ac:picMkLst>
            <pc:docMk/>
            <pc:sldMk cId="3744426745" sldId="2147473737"/>
            <ac:picMk id="2" creationId="{56062293-557D-4F7E-7A6A-F260FA8216F1}"/>
          </ac:picMkLst>
        </pc:picChg>
        <pc:picChg chg="add del mod">
          <ac:chgData name="Tường SKHĐT" userId="ab9568c39a88b08a" providerId="LiveId" clId="{0CD6469F-D6F5-4249-A27D-74AC040511D5}" dt="2024-03-04T03:54:18.010" v="566" actId="21"/>
          <ac:picMkLst>
            <pc:docMk/>
            <pc:sldMk cId="3744426745" sldId="2147473737"/>
            <ac:picMk id="5" creationId="{6C470CBB-D63E-56FD-D0B8-8D7BC88530D3}"/>
          </ac:picMkLst>
        </pc:picChg>
      </pc:sldChg>
      <pc:sldChg chg="addSp delSp modSp mod">
        <pc:chgData name="Tường SKHĐT" userId="ab9568c39a88b08a" providerId="LiveId" clId="{0CD6469F-D6F5-4249-A27D-74AC040511D5}" dt="2024-03-06T01:18:30.887" v="3883" actId="6549"/>
        <pc:sldMkLst>
          <pc:docMk/>
          <pc:sldMk cId="1424456270" sldId="2147473768"/>
        </pc:sldMkLst>
        <pc:spChg chg="mod">
          <ac:chgData name="Tường SKHĐT" userId="ab9568c39a88b08a" providerId="LiveId" clId="{0CD6469F-D6F5-4249-A27D-74AC040511D5}" dt="2024-03-04T08:21:59.181" v="1328" actId="20577"/>
          <ac:spMkLst>
            <pc:docMk/>
            <pc:sldMk cId="1424456270" sldId="2147473768"/>
            <ac:spMk id="25" creationId="{01DC26C3-E6F4-C27A-8624-3A65D81B6008}"/>
          </ac:spMkLst>
        </pc:spChg>
        <pc:graphicFrameChg chg="mod modGraphic">
          <ac:chgData name="Tường SKHĐT" userId="ab9568c39a88b08a" providerId="LiveId" clId="{0CD6469F-D6F5-4249-A27D-74AC040511D5}" dt="2024-03-06T01:18:30.887" v="3883" actId="6549"/>
          <ac:graphicFrameMkLst>
            <pc:docMk/>
            <pc:sldMk cId="1424456270" sldId="2147473768"/>
            <ac:graphicFrameMk id="9" creationId="{0FC7DBA8-03B5-1D5D-B7A1-68AA6F62DF7E}"/>
          </ac:graphicFrameMkLst>
        </pc:graphicFrameChg>
        <pc:picChg chg="del">
          <ac:chgData name="Tường SKHĐT" userId="ab9568c39a88b08a" providerId="LiveId" clId="{0CD6469F-D6F5-4249-A27D-74AC040511D5}" dt="2024-03-04T04:13:28.257" v="1277" actId="21"/>
          <ac:picMkLst>
            <pc:docMk/>
            <pc:sldMk cId="1424456270" sldId="2147473768"/>
            <ac:picMk id="3" creationId="{BB132763-36D5-410D-0E0C-3B57111B26DB}"/>
          </ac:picMkLst>
        </pc:picChg>
        <pc:picChg chg="add mod">
          <ac:chgData name="Tường SKHĐT" userId="ab9568c39a88b08a" providerId="LiveId" clId="{0CD6469F-D6F5-4249-A27D-74AC040511D5}" dt="2024-03-04T04:15:15.665" v="1302" actId="1076"/>
          <ac:picMkLst>
            <pc:docMk/>
            <pc:sldMk cId="1424456270" sldId="2147473768"/>
            <ac:picMk id="4" creationId="{0220AD20-79C8-A682-206E-7033D2E57267}"/>
          </ac:picMkLst>
        </pc:picChg>
      </pc:sldChg>
      <pc:sldChg chg="addSp delSp modSp mod">
        <pc:chgData name="Tường SKHĐT" userId="ab9568c39a88b08a" providerId="LiveId" clId="{0CD6469F-D6F5-4249-A27D-74AC040511D5}" dt="2024-03-06T00:06:39.889" v="3570" actId="20577"/>
        <pc:sldMkLst>
          <pc:docMk/>
          <pc:sldMk cId="2028050016" sldId="2147473800"/>
        </pc:sldMkLst>
        <pc:spChg chg="mod">
          <ac:chgData name="Tường SKHĐT" userId="ab9568c39a88b08a" providerId="LiveId" clId="{0CD6469F-D6F5-4249-A27D-74AC040511D5}" dt="2024-03-04T08:36:06.530" v="1713" actId="1076"/>
          <ac:spMkLst>
            <pc:docMk/>
            <pc:sldMk cId="2028050016" sldId="2147473800"/>
            <ac:spMk id="25" creationId="{01DC26C3-E6F4-C27A-8624-3A65D81B6008}"/>
          </ac:spMkLst>
        </pc:spChg>
        <pc:graphicFrameChg chg="mod modGraphic">
          <ac:chgData name="Tường SKHĐT" userId="ab9568c39a88b08a" providerId="LiveId" clId="{0CD6469F-D6F5-4249-A27D-74AC040511D5}" dt="2024-03-06T00:06:39.889" v="3570" actId="20577"/>
          <ac:graphicFrameMkLst>
            <pc:docMk/>
            <pc:sldMk cId="2028050016" sldId="2147473800"/>
            <ac:graphicFrameMk id="2" creationId="{207C86B0-DBF4-FD20-221B-BD96FD50EA79}"/>
          </ac:graphicFrameMkLst>
        </pc:graphicFrameChg>
        <pc:picChg chg="add del mod">
          <ac:chgData name="Tường SKHĐT" userId="ab9568c39a88b08a" providerId="LiveId" clId="{0CD6469F-D6F5-4249-A27D-74AC040511D5}" dt="2024-03-04T08:35:04.384" v="1697" actId="21"/>
          <ac:picMkLst>
            <pc:docMk/>
            <pc:sldMk cId="2028050016" sldId="2147473800"/>
            <ac:picMk id="3" creationId="{F53343DB-9632-2572-A86F-50CDD8D370EF}"/>
          </ac:picMkLst>
        </pc:picChg>
        <pc:picChg chg="del">
          <ac:chgData name="Tường SKHĐT" userId="ab9568c39a88b08a" providerId="LiveId" clId="{0CD6469F-D6F5-4249-A27D-74AC040511D5}" dt="2024-03-04T08:35:01.756" v="1695" actId="21"/>
          <ac:picMkLst>
            <pc:docMk/>
            <pc:sldMk cId="2028050016" sldId="2147473800"/>
            <ac:picMk id="4" creationId="{F53343DB-9632-2572-A86F-50CDD8D370EF}"/>
          </ac:picMkLst>
        </pc:picChg>
        <pc:picChg chg="add mod">
          <ac:chgData name="Tường SKHĐT" userId="ab9568c39a88b08a" providerId="LiveId" clId="{0CD6469F-D6F5-4249-A27D-74AC040511D5}" dt="2024-03-04T08:35:18.718" v="1703" actId="14100"/>
          <ac:picMkLst>
            <pc:docMk/>
            <pc:sldMk cId="2028050016" sldId="2147473800"/>
            <ac:picMk id="5" creationId="{AEE2B6C9-4037-6611-873E-33A1BAAC0AB1}"/>
          </ac:picMkLst>
        </pc:picChg>
      </pc:sldChg>
      <pc:sldChg chg="addSp delSp modSp mod">
        <pc:chgData name="Tường SKHĐT" userId="ab9568c39a88b08a" providerId="LiveId" clId="{0CD6469F-D6F5-4249-A27D-74AC040511D5}" dt="2024-03-05T02:04:11.196" v="2743" actId="20577"/>
        <pc:sldMkLst>
          <pc:docMk/>
          <pc:sldMk cId="595962106" sldId="2147473854"/>
        </pc:sldMkLst>
        <pc:spChg chg="mod">
          <ac:chgData name="Tường SKHĐT" userId="ab9568c39a88b08a" providerId="LiveId" clId="{0CD6469F-D6F5-4249-A27D-74AC040511D5}" dt="2024-03-05T02:02:29.103" v="2633" actId="20577"/>
          <ac:spMkLst>
            <pc:docMk/>
            <pc:sldMk cId="595962106" sldId="2147473854"/>
            <ac:spMk id="3" creationId="{A0D5D58A-756E-802D-A09E-1BEA6D184E77}"/>
          </ac:spMkLst>
        </pc:spChg>
        <pc:spChg chg="mod">
          <ac:chgData name="Tường SKHĐT" userId="ab9568c39a88b08a" providerId="LiveId" clId="{0CD6469F-D6F5-4249-A27D-74AC040511D5}" dt="2024-03-04T08:47:26.156" v="2040" actId="14100"/>
          <ac:spMkLst>
            <pc:docMk/>
            <pc:sldMk cId="595962106" sldId="2147473854"/>
            <ac:spMk id="4" creationId="{BBC7EEBC-AFA3-C4AC-D803-2EB717E2AF16}"/>
          </ac:spMkLst>
        </pc:spChg>
        <pc:spChg chg="mod">
          <ac:chgData name="Tường SKHĐT" userId="ab9568c39a88b08a" providerId="LiveId" clId="{0CD6469F-D6F5-4249-A27D-74AC040511D5}" dt="2024-03-05T02:04:11.196" v="2743" actId="20577"/>
          <ac:spMkLst>
            <pc:docMk/>
            <pc:sldMk cId="595962106" sldId="2147473854"/>
            <ac:spMk id="6" creationId="{81B6DC98-C123-5771-E46D-17ED3EE03739}"/>
          </ac:spMkLst>
        </pc:spChg>
        <pc:spChg chg="del">
          <ac:chgData name="Tường SKHĐT" userId="ab9568c39a88b08a" providerId="LiveId" clId="{0CD6469F-D6F5-4249-A27D-74AC040511D5}" dt="2024-03-04T08:46:44.676" v="2023" actId="21"/>
          <ac:spMkLst>
            <pc:docMk/>
            <pc:sldMk cId="595962106" sldId="2147473854"/>
            <ac:spMk id="8" creationId="{B8FB4290-57FC-2558-7A55-FDD4B3AD5084}"/>
          </ac:spMkLst>
        </pc:spChg>
        <pc:spChg chg="del">
          <ac:chgData name="Tường SKHĐT" userId="ab9568c39a88b08a" providerId="LiveId" clId="{0CD6469F-D6F5-4249-A27D-74AC040511D5}" dt="2024-03-04T08:46:55.326" v="2027" actId="21"/>
          <ac:spMkLst>
            <pc:docMk/>
            <pc:sldMk cId="595962106" sldId="2147473854"/>
            <ac:spMk id="9" creationId="{DC9728D2-9FA3-9BE1-84A8-EE573067CDA5}"/>
          </ac:spMkLst>
        </pc:spChg>
        <pc:spChg chg="del">
          <ac:chgData name="Tường SKHĐT" userId="ab9568c39a88b08a" providerId="LiveId" clId="{0CD6469F-D6F5-4249-A27D-74AC040511D5}" dt="2024-03-04T08:47:02.251" v="2029" actId="21"/>
          <ac:spMkLst>
            <pc:docMk/>
            <pc:sldMk cId="595962106" sldId="2147473854"/>
            <ac:spMk id="10" creationId="{1E41EBCE-1ACE-56B8-F489-0F5C63BC1FBF}"/>
          </ac:spMkLst>
        </pc:spChg>
        <pc:spChg chg="add mod">
          <ac:chgData name="Tường SKHĐT" userId="ab9568c39a88b08a" providerId="LiveId" clId="{0CD6469F-D6F5-4249-A27D-74AC040511D5}" dt="2024-03-04T08:45:55.023" v="1984"/>
          <ac:spMkLst>
            <pc:docMk/>
            <pc:sldMk cId="595962106" sldId="2147473854"/>
            <ac:spMk id="11" creationId="{CFB1DF66-0E98-FC84-B508-AAB8AC25D4B3}"/>
          </ac:spMkLst>
        </pc:spChg>
        <pc:spChg chg="del">
          <ac:chgData name="Tường SKHĐT" userId="ab9568c39a88b08a" providerId="LiveId" clId="{0CD6469F-D6F5-4249-A27D-74AC040511D5}" dt="2024-03-04T08:45:49.599" v="1982" actId="21"/>
          <ac:spMkLst>
            <pc:docMk/>
            <pc:sldMk cId="595962106" sldId="2147473854"/>
            <ac:spMk id="13" creationId="{CFB1DF66-0E98-FC84-B508-AAB8AC25D4B3}"/>
          </ac:spMkLst>
        </pc:spChg>
        <pc:spChg chg="mod">
          <ac:chgData name="Tường SKHĐT" userId="ab9568c39a88b08a" providerId="LiveId" clId="{0CD6469F-D6F5-4249-A27D-74AC040511D5}" dt="2024-03-04T08:48:39.710" v="2063" actId="1076"/>
          <ac:spMkLst>
            <pc:docMk/>
            <pc:sldMk cId="595962106" sldId="2147473854"/>
            <ac:spMk id="15" creationId="{741F0E28-9B46-DEE8-72B4-31C74A048999}"/>
          </ac:spMkLst>
        </pc:spChg>
        <pc:spChg chg="mod">
          <ac:chgData name="Tường SKHĐT" userId="ab9568c39a88b08a" providerId="LiveId" clId="{0CD6469F-D6F5-4249-A27D-74AC040511D5}" dt="2024-03-05T02:03:30.605" v="2697" actId="20577"/>
          <ac:spMkLst>
            <pc:docMk/>
            <pc:sldMk cId="595962106" sldId="2147473854"/>
            <ac:spMk id="16" creationId="{CD1FFBD1-4EFA-ED54-8F81-E3C9559069D4}"/>
          </ac:spMkLst>
        </pc:spChg>
        <pc:spChg chg="add mod">
          <ac:chgData name="Tường SKHĐT" userId="ab9568c39a88b08a" providerId="LiveId" clId="{0CD6469F-D6F5-4249-A27D-74AC040511D5}" dt="2024-03-05T02:02:34.159" v="2637" actId="20577"/>
          <ac:spMkLst>
            <pc:docMk/>
            <pc:sldMk cId="595962106" sldId="2147473854"/>
            <ac:spMk id="17" creationId="{227F0722-3FD1-20AC-1889-4BEC4E408B20}"/>
          </ac:spMkLst>
        </pc:spChg>
        <pc:spChg chg="add mod">
          <ac:chgData name="Tường SKHĐT" userId="ab9568c39a88b08a" providerId="LiveId" clId="{0CD6469F-D6F5-4249-A27D-74AC040511D5}" dt="2024-03-05T02:02:55.302" v="2659" actId="20577"/>
          <ac:spMkLst>
            <pc:docMk/>
            <pc:sldMk cId="595962106" sldId="2147473854"/>
            <ac:spMk id="18" creationId="{34F63EF8-BB71-3877-EDA9-5BA9EE3FB077}"/>
          </ac:spMkLst>
        </pc:spChg>
        <pc:spChg chg="add mod">
          <ac:chgData name="Tường SKHĐT" userId="ab9568c39a88b08a" providerId="LiveId" clId="{0CD6469F-D6F5-4249-A27D-74AC040511D5}" dt="2024-03-05T02:03:19.139" v="2685" actId="20577"/>
          <ac:spMkLst>
            <pc:docMk/>
            <pc:sldMk cId="595962106" sldId="2147473854"/>
            <ac:spMk id="19" creationId="{7E1B28B2-E2F7-8C5A-E350-C981F667F0AE}"/>
          </ac:spMkLst>
        </pc:spChg>
        <pc:spChg chg="add mod">
          <ac:chgData name="Tường SKHĐT" userId="ab9568c39a88b08a" providerId="LiveId" clId="{0CD6469F-D6F5-4249-A27D-74AC040511D5}" dt="2024-03-05T02:03:36.879" v="2707" actId="20577"/>
          <ac:spMkLst>
            <pc:docMk/>
            <pc:sldMk cId="595962106" sldId="2147473854"/>
            <ac:spMk id="20" creationId="{3E0C8D21-0D0F-9FC1-9373-B4FE0AFFD371}"/>
          </ac:spMkLst>
        </pc:spChg>
        <pc:spChg chg="add del mod">
          <ac:chgData name="Tường SKHĐT" userId="ab9568c39a88b08a" providerId="LiveId" clId="{0CD6469F-D6F5-4249-A27D-74AC040511D5}" dt="2024-03-04T08:50:19.296" v="2141" actId="21"/>
          <ac:spMkLst>
            <pc:docMk/>
            <pc:sldMk cId="595962106" sldId="2147473854"/>
            <ac:spMk id="21" creationId="{5BC194A0-AED3-7BDF-0910-F1660757B6C5}"/>
          </ac:spMkLst>
        </pc:spChg>
        <pc:spChg chg="mod">
          <ac:chgData name="Tường SKHĐT" userId="ab9568c39a88b08a" providerId="LiveId" clId="{0CD6469F-D6F5-4249-A27D-74AC040511D5}" dt="2024-03-04T08:48:00.568" v="2050" actId="14100"/>
          <ac:spMkLst>
            <pc:docMk/>
            <pc:sldMk cId="595962106" sldId="2147473854"/>
            <ac:spMk id="718" creationId="{00000000-0000-0000-0000-000000000000}"/>
          </ac:spMkLst>
        </pc:spChg>
        <pc:spChg chg="mod">
          <ac:chgData name="Tường SKHĐT" userId="ab9568c39a88b08a" providerId="LiveId" clId="{0CD6469F-D6F5-4249-A27D-74AC040511D5}" dt="2024-03-04T08:48:03.670" v="2051" actId="1076"/>
          <ac:spMkLst>
            <pc:docMk/>
            <pc:sldMk cId="595962106" sldId="2147473854"/>
            <ac:spMk id="719" creationId="{00000000-0000-0000-0000-000000000000}"/>
          </ac:spMkLst>
        </pc:spChg>
        <pc:spChg chg="mod">
          <ac:chgData name="Tường SKHĐT" userId="ab9568c39a88b08a" providerId="LiveId" clId="{0CD6469F-D6F5-4249-A27D-74AC040511D5}" dt="2024-03-05T02:02:47.841" v="2649" actId="20577"/>
          <ac:spMkLst>
            <pc:docMk/>
            <pc:sldMk cId="595962106" sldId="2147473854"/>
            <ac:spMk id="720" creationId="{00000000-0000-0000-0000-000000000000}"/>
          </ac:spMkLst>
        </pc:spChg>
        <pc:spChg chg="mod">
          <ac:chgData name="Tường SKHĐT" userId="ab9568c39a88b08a" providerId="LiveId" clId="{0CD6469F-D6F5-4249-A27D-74AC040511D5}" dt="2024-03-04T08:48:13.708" v="2054" actId="14100"/>
          <ac:spMkLst>
            <pc:docMk/>
            <pc:sldMk cId="595962106" sldId="2147473854"/>
            <ac:spMk id="724" creationId="{00000000-0000-0000-0000-000000000000}"/>
          </ac:spMkLst>
        </pc:spChg>
        <pc:spChg chg="mod">
          <ac:chgData name="Tường SKHĐT" userId="ab9568c39a88b08a" providerId="LiveId" clId="{0CD6469F-D6F5-4249-A27D-74AC040511D5}" dt="2024-03-04T08:48:16.676" v="2055" actId="1076"/>
          <ac:spMkLst>
            <pc:docMk/>
            <pc:sldMk cId="595962106" sldId="2147473854"/>
            <ac:spMk id="725" creationId="{00000000-0000-0000-0000-000000000000}"/>
          </ac:spMkLst>
        </pc:spChg>
        <pc:spChg chg="mod">
          <ac:chgData name="Tường SKHĐT" userId="ab9568c39a88b08a" providerId="LiveId" clId="{0CD6469F-D6F5-4249-A27D-74AC040511D5}" dt="2024-03-05T02:03:12.306" v="2676" actId="20577"/>
          <ac:spMkLst>
            <pc:docMk/>
            <pc:sldMk cId="595962106" sldId="2147473854"/>
            <ac:spMk id="726" creationId="{00000000-0000-0000-0000-000000000000}"/>
          </ac:spMkLst>
        </pc:spChg>
        <pc:spChg chg="del">
          <ac:chgData name="Tường SKHĐT" userId="ab9568c39a88b08a" providerId="LiveId" clId="{0CD6469F-D6F5-4249-A27D-74AC040511D5}" dt="2024-03-04T08:46:49.930" v="2025" actId="21"/>
          <ac:spMkLst>
            <pc:docMk/>
            <pc:sldMk cId="595962106" sldId="2147473854"/>
            <ac:spMk id="730" creationId="{76FC2223-CBDC-4B1C-A8C6-0DBB61B65684}"/>
          </ac:spMkLst>
        </pc:spChg>
      </pc:sldChg>
      <pc:sldChg chg="delSp modSp mod">
        <pc:chgData name="Tường SKHĐT" userId="ab9568c39a88b08a" providerId="LiveId" clId="{0CD6469F-D6F5-4249-A27D-74AC040511D5}" dt="2024-03-06T02:21:05.848" v="5344"/>
        <pc:sldMkLst>
          <pc:docMk/>
          <pc:sldMk cId="3676880401" sldId="2147473856"/>
        </pc:sldMkLst>
        <pc:graphicFrameChg chg="del mod modGraphic">
          <ac:chgData name="Tường SKHĐT" userId="ab9568c39a88b08a" providerId="LiveId" clId="{0CD6469F-D6F5-4249-A27D-74AC040511D5}" dt="2024-03-06T01:24:46.399" v="3914" actId="21"/>
          <ac:graphicFrameMkLst>
            <pc:docMk/>
            <pc:sldMk cId="3676880401" sldId="2147473856"/>
            <ac:graphicFrameMk id="2" creationId="{0834CE90-B802-A879-93DF-4641476F1236}"/>
          </ac:graphicFrameMkLst>
        </pc:graphicFrameChg>
        <pc:graphicFrameChg chg="del">
          <ac:chgData name="Tường SKHĐT" userId="ab9568c39a88b08a" providerId="LiveId" clId="{0CD6469F-D6F5-4249-A27D-74AC040511D5}" dt="2024-03-04T01:49:13.169" v="38" actId="21"/>
          <ac:graphicFrameMkLst>
            <pc:docMk/>
            <pc:sldMk cId="3676880401" sldId="2147473856"/>
            <ac:graphicFrameMk id="2" creationId="{ED1FDBEA-942B-962C-FDE0-85DA16F96DF9}"/>
          </ac:graphicFrameMkLst>
        </pc:graphicFrameChg>
        <pc:graphicFrameChg chg="del mod modGraphic">
          <ac:chgData name="Tường SKHĐT" userId="ab9568c39a88b08a" providerId="LiveId" clId="{0CD6469F-D6F5-4249-A27D-74AC040511D5}" dt="2024-03-06T00:57:57.935" v="3734" actId="21"/>
          <ac:graphicFrameMkLst>
            <pc:docMk/>
            <pc:sldMk cId="3676880401" sldId="2147473856"/>
            <ac:graphicFrameMk id="4" creationId="{5FB23EB5-D0D7-D6FA-61DC-42BDFD5CFA94}"/>
          </ac:graphicFrameMkLst>
        </pc:graphicFrameChg>
        <pc:graphicFrameChg chg="mod modGraphic">
          <ac:chgData name="Tường SKHĐT" userId="ab9568c39a88b08a" providerId="LiveId" clId="{0CD6469F-D6F5-4249-A27D-74AC040511D5}" dt="2024-03-06T02:21:05.848" v="5344"/>
          <ac:graphicFrameMkLst>
            <pc:docMk/>
            <pc:sldMk cId="3676880401" sldId="2147473856"/>
            <ac:graphicFrameMk id="5" creationId="{F99F07FD-4FDF-9E3D-2590-9A3D0701FD18}"/>
          </ac:graphicFrameMkLst>
        </pc:graphicFrameChg>
      </pc:sldChg>
      <pc:sldChg chg="modSp mod">
        <pc:chgData name="Tường SKHĐT" userId="ab9568c39a88b08a" providerId="LiveId" clId="{0CD6469F-D6F5-4249-A27D-74AC040511D5}" dt="2024-03-06T07:04:31.793" v="5540" actId="20577"/>
        <pc:sldMkLst>
          <pc:docMk/>
          <pc:sldMk cId="1226671799" sldId="2147473881"/>
        </pc:sldMkLst>
        <pc:spChg chg="mod">
          <ac:chgData name="Tường SKHĐT" userId="ab9568c39a88b08a" providerId="LiveId" clId="{0CD6469F-D6F5-4249-A27D-74AC040511D5}" dt="2024-03-06T00:21:28.626" v="3572" actId="2711"/>
          <ac:spMkLst>
            <pc:docMk/>
            <pc:sldMk cId="1226671799" sldId="2147473881"/>
            <ac:spMk id="3" creationId="{D56CE58D-FB5F-1D10-4BAF-E7B0E8BB9294}"/>
          </ac:spMkLst>
        </pc:spChg>
        <pc:spChg chg="mod">
          <ac:chgData name="Tường SKHĐT" userId="ab9568c39a88b08a" providerId="LiveId" clId="{0CD6469F-D6F5-4249-A27D-74AC040511D5}" dt="2024-03-06T07:04:31.793" v="5540" actId="20577"/>
          <ac:spMkLst>
            <pc:docMk/>
            <pc:sldMk cId="1226671799" sldId="2147473881"/>
            <ac:spMk id="4" creationId="{00000000-0000-0000-0000-000000000000}"/>
          </ac:spMkLst>
        </pc:spChg>
      </pc:sldChg>
      <pc:sldChg chg="modSp add del mod">
        <pc:chgData name="Tường SKHĐT" userId="ab9568c39a88b08a" providerId="LiveId" clId="{0CD6469F-D6F5-4249-A27D-74AC040511D5}" dt="2024-03-06T01:28:03.175" v="3931" actId="2696"/>
        <pc:sldMkLst>
          <pc:docMk/>
          <pc:sldMk cId="0" sldId="2147473894"/>
        </pc:sldMkLst>
        <pc:spChg chg="mod">
          <ac:chgData name="Tường SKHĐT" userId="ab9568c39a88b08a" providerId="LiveId" clId="{0CD6469F-D6F5-4249-A27D-74AC040511D5}" dt="2024-03-06T01:27:54.624" v="3930" actId="20577"/>
          <ac:spMkLst>
            <pc:docMk/>
            <pc:sldMk cId="0" sldId="2147473894"/>
            <ac:spMk id="40963" creationId="{A7AC515C-C3EC-B8A0-D33F-FD85E6854517}"/>
          </ac:spMkLst>
        </pc:spChg>
      </pc:sldChg>
      <pc:sldChg chg="modSp del mod">
        <pc:chgData name="Tường SKHĐT" userId="ab9568c39a88b08a" providerId="LiveId" clId="{0CD6469F-D6F5-4249-A27D-74AC040511D5}" dt="2024-03-06T01:33:47.878" v="4211" actId="2696"/>
        <pc:sldMkLst>
          <pc:docMk/>
          <pc:sldMk cId="3402612643" sldId="2147473896"/>
        </pc:sldMkLst>
        <pc:spChg chg="mod">
          <ac:chgData name="Tường SKHĐT" userId="ab9568c39a88b08a" providerId="LiveId" clId="{0CD6469F-D6F5-4249-A27D-74AC040511D5}" dt="2024-03-04T04:10:01.086" v="1092" actId="20577"/>
          <ac:spMkLst>
            <pc:docMk/>
            <pc:sldMk cId="3402612643" sldId="2147473896"/>
            <ac:spMk id="3" creationId="{AE4D1AEC-95D2-4D70-8534-C1631F92B729}"/>
          </ac:spMkLst>
        </pc:spChg>
        <pc:graphicFrameChg chg="mod">
          <ac:chgData name="Tường SKHĐT" userId="ab9568c39a88b08a" providerId="LiveId" clId="{0CD6469F-D6F5-4249-A27D-74AC040511D5}" dt="2024-03-04T04:12:40.491" v="1276"/>
          <ac:graphicFrameMkLst>
            <pc:docMk/>
            <pc:sldMk cId="3402612643" sldId="2147473896"/>
            <ac:graphicFrameMk id="6" creationId="{00000000-0000-0000-0000-000000000000}"/>
          </ac:graphicFrameMkLst>
        </pc:graphicFrameChg>
      </pc:sldChg>
      <pc:sldChg chg="modSp mod">
        <pc:chgData name="Tường SKHĐT" userId="ab9568c39a88b08a" providerId="LiveId" clId="{0CD6469F-D6F5-4249-A27D-74AC040511D5}" dt="2024-03-04T03:49:42.272" v="489" actId="20577"/>
        <pc:sldMkLst>
          <pc:docMk/>
          <pc:sldMk cId="667538659" sldId="2147473909"/>
        </pc:sldMkLst>
        <pc:graphicFrameChg chg="mod modGraphic">
          <ac:chgData name="Tường SKHĐT" userId="ab9568c39a88b08a" providerId="LiveId" clId="{0CD6469F-D6F5-4249-A27D-74AC040511D5}" dt="2024-03-04T03:49:42.272" v="489" actId="20577"/>
          <ac:graphicFrameMkLst>
            <pc:docMk/>
            <pc:sldMk cId="667538659" sldId="2147473909"/>
            <ac:graphicFrameMk id="6" creationId="{47027231-95EF-C8CE-4215-B126B807487B}"/>
          </ac:graphicFrameMkLst>
        </pc:graphicFrameChg>
      </pc:sldChg>
      <pc:sldChg chg="delSp modSp del mod">
        <pc:chgData name="Tường SKHĐT" userId="ab9568c39a88b08a" providerId="LiveId" clId="{0CD6469F-D6F5-4249-A27D-74AC040511D5}" dt="2024-03-06T01:24:38.349" v="3912" actId="2696"/>
        <pc:sldMkLst>
          <pc:docMk/>
          <pc:sldMk cId="1664881653" sldId="2147473917"/>
        </pc:sldMkLst>
        <pc:graphicFrameChg chg="del">
          <ac:chgData name="Tường SKHĐT" userId="ab9568c39a88b08a" providerId="LiveId" clId="{0CD6469F-D6F5-4249-A27D-74AC040511D5}" dt="2024-03-04T01:48:30.431" v="32" actId="21"/>
          <ac:graphicFrameMkLst>
            <pc:docMk/>
            <pc:sldMk cId="1664881653" sldId="2147473917"/>
            <ac:graphicFrameMk id="3" creationId="{1684F481-67BA-E2CD-F1CB-C54A58CAAFD3}"/>
          </ac:graphicFrameMkLst>
        </pc:graphicFrameChg>
        <pc:graphicFrameChg chg="mod modGraphic">
          <ac:chgData name="Tường SKHĐT" userId="ab9568c39a88b08a" providerId="LiveId" clId="{0CD6469F-D6F5-4249-A27D-74AC040511D5}" dt="2024-03-06T00:57:42.593" v="3731" actId="1076"/>
          <ac:graphicFrameMkLst>
            <pc:docMk/>
            <pc:sldMk cId="1664881653" sldId="2147473917"/>
            <ac:graphicFrameMk id="3" creationId="{BB9476AE-21A9-45A0-29E6-74C9D1327D70}"/>
          </ac:graphicFrameMkLst>
        </pc:graphicFrameChg>
        <pc:graphicFrameChg chg="del mod">
          <ac:chgData name="Tường SKHĐT" userId="ab9568c39a88b08a" providerId="LiveId" clId="{0CD6469F-D6F5-4249-A27D-74AC040511D5}" dt="2024-03-06T00:56:52.078" v="3716" actId="21"/>
          <ac:graphicFrameMkLst>
            <pc:docMk/>
            <pc:sldMk cId="1664881653" sldId="2147473917"/>
            <ac:graphicFrameMk id="4" creationId="{ED2D9617-D868-C327-12D9-1172B43B8323}"/>
          </ac:graphicFrameMkLst>
        </pc:graphicFrameChg>
      </pc:sldChg>
      <pc:sldChg chg="addSp delSp modSp mod">
        <pc:chgData name="Tường SKHĐT" userId="ab9568c39a88b08a" providerId="LiveId" clId="{0CD6469F-D6F5-4249-A27D-74AC040511D5}" dt="2024-03-04T04:06:32.903" v="930" actId="20577"/>
        <pc:sldMkLst>
          <pc:docMk/>
          <pc:sldMk cId="2136813" sldId="2147473933"/>
        </pc:sldMkLst>
        <pc:graphicFrameChg chg="mod modGraphic">
          <ac:chgData name="Tường SKHĐT" userId="ab9568c39a88b08a" providerId="LiveId" clId="{0CD6469F-D6F5-4249-A27D-74AC040511D5}" dt="2024-03-04T04:06:32.903" v="930" actId="20577"/>
          <ac:graphicFrameMkLst>
            <pc:docMk/>
            <pc:sldMk cId="2136813" sldId="2147473933"/>
            <ac:graphicFrameMk id="8" creationId="{B5E5335D-2EED-82AF-3A59-FAE8BB94EAE1}"/>
          </ac:graphicFrameMkLst>
        </pc:graphicFrameChg>
        <pc:picChg chg="add mod">
          <ac:chgData name="Tường SKHĐT" userId="ab9568c39a88b08a" providerId="LiveId" clId="{0CD6469F-D6F5-4249-A27D-74AC040511D5}" dt="2024-03-04T04:04:35.825" v="773"/>
          <ac:picMkLst>
            <pc:docMk/>
            <pc:sldMk cId="2136813" sldId="2147473933"/>
            <ac:picMk id="2" creationId="{3E9A733D-C02B-73FA-AECB-AEE49C1BFD0E}"/>
          </ac:picMkLst>
        </pc:picChg>
        <pc:picChg chg="del">
          <ac:chgData name="Tường SKHĐT" userId="ab9568c39a88b08a" providerId="LiveId" clId="{0CD6469F-D6F5-4249-A27D-74AC040511D5}" dt="2024-03-04T04:04:35.098" v="772" actId="21"/>
          <ac:picMkLst>
            <pc:docMk/>
            <pc:sldMk cId="2136813" sldId="2147473933"/>
            <ac:picMk id="3" creationId="{3E9A733D-C02B-73FA-AECB-AEE49C1BFD0E}"/>
          </ac:picMkLst>
        </pc:picChg>
        <pc:picChg chg="add mod">
          <ac:chgData name="Tường SKHĐT" userId="ab9568c39a88b08a" providerId="LiveId" clId="{0CD6469F-D6F5-4249-A27D-74AC040511D5}" dt="2024-03-04T04:04:48.535" v="780" actId="1076"/>
          <ac:picMkLst>
            <pc:docMk/>
            <pc:sldMk cId="2136813" sldId="2147473933"/>
            <ac:picMk id="5" creationId="{626E7DC3-E3F8-D95C-B059-BD48A838C935}"/>
          </ac:picMkLst>
        </pc:picChg>
      </pc:sldChg>
      <pc:sldChg chg="addSp delSp modSp mod">
        <pc:chgData name="Tường SKHĐT" userId="ab9568c39a88b08a" providerId="LiveId" clId="{0CD6469F-D6F5-4249-A27D-74AC040511D5}" dt="2024-03-04T08:43:20.988" v="1956" actId="14100"/>
        <pc:sldMkLst>
          <pc:docMk/>
          <pc:sldMk cId="2698442417" sldId="2147473941"/>
        </pc:sldMkLst>
        <pc:spChg chg="mod">
          <ac:chgData name="Tường SKHĐT" userId="ab9568c39a88b08a" providerId="LiveId" clId="{0CD6469F-D6F5-4249-A27D-74AC040511D5}" dt="2024-03-04T08:43:10.490" v="1951" actId="1076"/>
          <ac:spMkLst>
            <pc:docMk/>
            <pc:sldMk cId="2698442417" sldId="2147473941"/>
            <ac:spMk id="3" creationId="{903B4ABF-B441-1F98-8475-ADC2F5108218}"/>
          </ac:spMkLst>
        </pc:spChg>
        <pc:graphicFrameChg chg="mod modGraphic">
          <ac:chgData name="Tường SKHĐT" userId="ab9568c39a88b08a" providerId="LiveId" clId="{0CD6469F-D6F5-4249-A27D-74AC040511D5}" dt="2024-03-04T08:43:12.688" v="1952" actId="1076"/>
          <ac:graphicFrameMkLst>
            <pc:docMk/>
            <pc:sldMk cId="2698442417" sldId="2147473941"/>
            <ac:graphicFrameMk id="4" creationId="{1AB8787A-1FEA-32E8-0574-EE49DE59D798}"/>
          </ac:graphicFrameMkLst>
        </pc:graphicFrameChg>
        <pc:picChg chg="del">
          <ac:chgData name="Tường SKHĐT" userId="ab9568c39a88b08a" providerId="LiveId" clId="{0CD6469F-D6F5-4249-A27D-74AC040511D5}" dt="2024-03-04T08:36:27.471" v="1714" actId="21"/>
          <ac:picMkLst>
            <pc:docMk/>
            <pc:sldMk cId="2698442417" sldId="2147473941"/>
            <ac:picMk id="5" creationId="{A45F0454-DCBA-93E4-B92D-C639AB438329}"/>
          </ac:picMkLst>
        </pc:picChg>
        <pc:picChg chg="add mod">
          <ac:chgData name="Tường SKHĐT" userId="ab9568c39a88b08a" providerId="LiveId" clId="{0CD6469F-D6F5-4249-A27D-74AC040511D5}" dt="2024-03-04T08:43:20.988" v="1956" actId="14100"/>
          <ac:picMkLst>
            <pc:docMk/>
            <pc:sldMk cId="2698442417" sldId="2147473941"/>
            <ac:picMk id="6" creationId="{2A3551FA-3C22-A656-C73E-577F815DFF4E}"/>
          </ac:picMkLst>
        </pc:picChg>
      </pc:sldChg>
      <pc:sldChg chg="delSp modSp mod">
        <pc:chgData name="Tường SKHĐT" userId="ab9568c39a88b08a" providerId="LiveId" clId="{0CD6469F-D6F5-4249-A27D-74AC040511D5}" dt="2024-03-05T02:21:29.387" v="2807" actId="403"/>
        <pc:sldMkLst>
          <pc:docMk/>
          <pc:sldMk cId="3195957809" sldId="2147473950"/>
        </pc:sldMkLst>
        <pc:graphicFrameChg chg="del mod">
          <ac:chgData name="Tường SKHĐT" userId="ab9568c39a88b08a" providerId="LiveId" clId="{0CD6469F-D6F5-4249-A27D-74AC040511D5}" dt="2024-03-05T02:11:17.919" v="2747" actId="21"/>
          <ac:graphicFrameMkLst>
            <pc:docMk/>
            <pc:sldMk cId="3195957809" sldId="2147473950"/>
            <ac:graphicFrameMk id="2" creationId="{A0633C4D-53D7-ADCD-D63E-2ED3EED95100}"/>
          </ac:graphicFrameMkLst>
        </pc:graphicFrameChg>
        <pc:graphicFrameChg chg="mod">
          <ac:chgData name="Tường SKHĐT" userId="ab9568c39a88b08a" providerId="LiveId" clId="{0CD6469F-D6F5-4249-A27D-74AC040511D5}" dt="2024-03-05T02:14:23.498" v="2794" actId="1076"/>
          <ac:graphicFrameMkLst>
            <pc:docMk/>
            <pc:sldMk cId="3195957809" sldId="2147473950"/>
            <ac:graphicFrameMk id="3" creationId="{666AD7DA-80CE-7A42-976C-2FA0789BF7F5}"/>
          </ac:graphicFrameMkLst>
        </pc:graphicFrameChg>
        <pc:graphicFrameChg chg="del">
          <ac:chgData name="Tường SKHĐT" userId="ab9568c39a88b08a" providerId="LiveId" clId="{0CD6469F-D6F5-4249-A27D-74AC040511D5}" dt="2024-03-05T02:09:28.920" v="2745" actId="21"/>
          <ac:graphicFrameMkLst>
            <pc:docMk/>
            <pc:sldMk cId="3195957809" sldId="2147473950"/>
            <ac:graphicFrameMk id="4" creationId="{19485ADB-42B7-6153-5ED6-A85B40F7EDC5}"/>
          </ac:graphicFrameMkLst>
        </pc:graphicFrameChg>
        <pc:graphicFrameChg chg="mod modGraphic">
          <ac:chgData name="Tường SKHĐT" userId="ab9568c39a88b08a" providerId="LiveId" clId="{0CD6469F-D6F5-4249-A27D-74AC040511D5}" dt="2024-03-05T02:21:29.387" v="2807" actId="403"/>
          <ac:graphicFrameMkLst>
            <pc:docMk/>
            <pc:sldMk cId="3195957809" sldId="2147473950"/>
            <ac:graphicFrameMk id="5" creationId="{CDD83CC3-9956-9C4D-5400-4D7858A676B3}"/>
          </ac:graphicFrameMkLst>
        </pc:graphicFrameChg>
      </pc:sldChg>
      <pc:sldChg chg="addSp modSp add mod">
        <pc:chgData name="Tường SKHĐT" userId="ab9568c39a88b08a" providerId="LiveId" clId="{0CD6469F-D6F5-4249-A27D-74AC040511D5}" dt="2024-03-05T02:36:24.700" v="2958" actId="14100"/>
        <pc:sldMkLst>
          <pc:docMk/>
          <pc:sldMk cId="130725653" sldId="2147473953"/>
        </pc:sldMkLst>
        <pc:graphicFrameChg chg="mod modGraphic">
          <ac:chgData name="Tường SKHĐT" userId="ab9568c39a88b08a" providerId="LiveId" clId="{0CD6469F-D6F5-4249-A27D-74AC040511D5}" dt="2024-03-05T02:36:24.700" v="2958" actId="14100"/>
          <ac:graphicFrameMkLst>
            <pc:docMk/>
            <pc:sldMk cId="130725653" sldId="2147473953"/>
            <ac:graphicFrameMk id="10" creationId="{83C0D92A-467E-3F41-0043-586F35EFB2C8}"/>
          </ac:graphicFrameMkLst>
        </pc:graphicFrameChg>
        <pc:picChg chg="add mod">
          <ac:chgData name="Tường SKHĐT" userId="ab9568c39a88b08a" providerId="LiveId" clId="{0CD6469F-D6F5-4249-A27D-74AC040511D5}" dt="2024-03-04T08:26:16.769" v="1448" actId="1076"/>
          <ac:picMkLst>
            <pc:docMk/>
            <pc:sldMk cId="130725653" sldId="2147473953"/>
            <ac:picMk id="3" creationId="{0EC16028-1A48-76EB-F868-EFAEDDA440D1}"/>
          </ac:picMkLst>
        </pc:picChg>
      </pc:sldChg>
      <pc:sldChg chg="addSp modSp mod">
        <pc:chgData name="Tường SKHĐT" userId="ab9568c39a88b08a" providerId="LiveId" clId="{0CD6469F-D6F5-4249-A27D-74AC040511D5}" dt="2024-03-05T10:03:40.198" v="3540" actId="2165"/>
        <pc:sldMkLst>
          <pc:docMk/>
          <pc:sldMk cId="3381406513" sldId="2147473968"/>
        </pc:sldMkLst>
        <pc:spChg chg="mod">
          <ac:chgData name="Tường SKHĐT" userId="ab9568c39a88b08a" providerId="LiveId" clId="{0CD6469F-D6F5-4249-A27D-74AC040511D5}" dt="2024-03-05T10:03:25.192" v="3537" actId="1076"/>
          <ac:spMkLst>
            <pc:docMk/>
            <pc:sldMk cId="3381406513" sldId="2147473968"/>
            <ac:spMk id="2" creationId="{A2518717-EF87-0090-E7D4-4415084501BD}"/>
          </ac:spMkLst>
        </pc:spChg>
        <pc:spChg chg="mod">
          <ac:chgData name="Tường SKHĐT" userId="ab9568c39a88b08a" providerId="LiveId" clId="{0CD6469F-D6F5-4249-A27D-74AC040511D5}" dt="2024-03-04T08:31:11.306" v="1469" actId="20577"/>
          <ac:spMkLst>
            <pc:docMk/>
            <pc:sldMk cId="3381406513" sldId="2147473968"/>
            <ac:spMk id="20" creationId="{394D8737-1CA3-C18F-155A-3F82403D4E3B}"/>
          </ac:spMkLst>
        </pc:spChg>
        <pc:spChg chg="mod">
          <ac:chgData name="Tường SKHĐT" userId="ab9568c39a88b08a" providerId="LiveId" clId="{0CD6469F-D6F5-4249-A27D-74AC040511D5}" dt="2024-03-04T08:31:25.394" v="1498" actId="20577"/>
          <ac:spMkLst>
            <pc:docMk/>
            <pc:sldMk cId="3381406513" sldId="2147473968"/>
            <ac:spMk id="27" creationId="{8D0CB480-EC39-4DC1-0353-768C8526261D}"/>
          </ac:spMkLst>
        </pc:spChg>
        <pc:spChg chg="mod">
          <ac:chgData name="Tường SKHĐT" userId="ab9568c39a88b08a" providerId="LiveId" clId="{0CD6469F-D6F5-4249-A27D-74AC040511D5}" dt="2024-03-04T08:31:19.694" v="1488" actId="20577"/>
          <ac:spMkLst>
            <pc:docMk/>
            <pc:sldMk cId="3381406513" sldId="2147473968"/>
            <ac:spMk id="28" creationId="{0F9FC2CC-E142-6E69-C8D8-33B29DA66359}"/>
          </ac:spMkLst>
        </pc:spChg>
        <pc:spChg chg="mod">
          <ac:chgData name="Tường SKHĐT" userId="ab9568c39a88b08a" providerId="LiveId" clId="{0CD6469F-D6F5-4249-A27D-74AC040511D5}" dt="2024-03-04T08:31:30.897" v="1507" actId="20577"/>
          <ac:spMkLst>
            <pc:docMk/>
            <pc:sldMk cId="3381406513" sldId="2147473968"/>
            <ac:spMk id="29" creationId="{8DD5A653-6B03-584A-539A-C531FCC0C782}"/>
          </ac:spMkLst>
        </pc:spChg>
        <pc:spChg chg="mod">
          <ac:chgData name="Tường SKHĐT" userId="ab9568c39a88b08a" providerId="LiveId" clId="{0CD6469F-D6F5-4249-A27D-74AC040511D5}" dt="2024-03-04T08:31:39.179" v="1515" actId="20577"/>
          <ac:spMkLst>
            <pc:docMk/>
            <pc:sldMk cId="3381406513" sldId="2147473968"/>
            <ac:spMk id="37" creationId="{A633A4AB-4B54-9DFF-1D3F-EE9B0A4D52DA}"/>
          </ac:spMkLst>
        </pc:spChg>
        <pc:spChg chg="mod">
          <ac:chgData name="Tường SKHĐT" userId="ab9568c39a88b08a" providerId="LiveId" clId="{0CD6469F-D6F5-4249-A27D-74AC040511D5}" dt="2024-03-04T08:31:35.231" v="1511" actId="20577"/>
          <ac:spMkLst>
            <pc:docMk/>
            <pc:sldMk cId="3381406513" sldId="2147473968"/>
            <ac:spMk id="47" creationId="{615E2FF8-44B4-E5D2-386A-D270D5A07DA1}"/>
          </ac:spMkLst>
        </pc:spChg>
        <pc:spChg chg="mod">
          <ac:chgData name="Tường SKHĐT" userId="ab9568c39a88b08a" providerId="LiveId" clId="{0CD6469F-D6F5-4249-A27D-74AC040511D5}" dt="2024-03-05T10:03:22.255" v="3536" actId="1035"/>
          <ac:spMkLst>
            <pc:docMk/>
            <pc:sldMk cId="3381406513" sldId="2147473968"/>
            <ac:spMk id="53" creationId="{940E7436-8D16-138B-2BFE-178612083DAB}"/>
          </ac:spMkLst>
        </pc:spChg>
        <pc:grpChg chg="mod">
          <ac:chgData name="Tường SKHĐT" userId="ab9568c39a88b08a" providerId="LiveId" clId="{0CD6469F-D6F5-4249-A27D-74AC040511D5}" dt="2024-03-05T10:03:22.255" v="3536" actId="1035"/>
          <ac:grpSpMkLst>
            <pc:docMk/>
            <pc:sldMk cId="3381406513" sldId="2147473968"/>
            <ac:grpSpMk id="11" creationId="{A056682A-FE84-E5E6-AC49-2B648878C1ED}"/>
          </ac:grpSpMkLst>
        </pc:grpChg>
        <pc:grpChg chg="mod">
          <ac:chgData name="Tường SKHĐT" userId="ab9568c39a88b08a" providerId="LiveId" clId="{0CD6469F-D6F5-4249-A27D-74AC040511D5}" dt="2024-03-05T10:03:22.255" v="3536" actId="1035"/>
          <ac:grpSpMkLst>
            <pc:docMk/>
            <pc:sldMk cId="3381406513" sldId="2147473968"/>
            <ac:grpSpMk id="15" creationId="{6FAC93A3-CC52-7E25-D621-8AF9041E90C3}"/>
          </ac:grpSpMkLst>
        </pc:grpChg>
        <pc:grpChg chg="mod">
          <ac:chgData name="Tường SKHĐT" userId="ab9568c39a88b08a" providerId="LiveId" clId="{0CD6469F-D6F5-4249-A27D-74AC040511D5}" dt="2024-03-05T10:03:22.255" v="3536" actId="1035"/>
          <ac:grpSpMkLst>
            <pc:docMk/>
            <pc:sldMk cId="3381406513" sldId="2147473968"/>
            <ac:grpSpMk id="16" creationId="{2A2B04AE-86A0-AF97-8E7B-7F49808F4821}"/>
          </ac:grpSpMkLst>
        </pc:grpChg>
        <pc:grpChg chg="mod">
          <ac:chgData name="Tường SKHĐT" userId="ab9568c39a88b08a" providerId="LiveId" clId="{0CD6469F-D6F5-4249-A27D-74AC040511D5}" dt="2024-03-05T10:03:22.255" v="3536" actId="1035"/>
          <ac:grpSpMkLst>
            <pc:docMk/>
            <pc:sldMk cId="3381406513" sldId="2147473968"/>
            <ac:grpSpMk id="40" creationId="{B728041A-EE30-07B5-495B-2067B5FDBF53}"/>
          </ac:grpSpMkLst>
        </pc:grpChg>
        <pc:grpChg chg="mod">
          <ac:chgData name="Tường SKHĐT" userId="ab9568c39a88b08a" providerId="LiveId" clId="{0CD6469F-D6F5-4249-A27D-74AC040511D5}" dt="2024-03-05T10:03:22.255" v="3536" actId="1035"/>
          <ac:grpSpMkLst>
            <pc:docMk/>
            <pc:sldMk cId="3381406513" sldId="2147473968"/>
            <ac:grpSpMk id="45" creationId="{06271152-2A41-D1BC-EC51-7E4D229A886C}"/>
          </ac:grpSpMkLst>
        </pc:grpChg>
        <pc:graphicFrameChg chg="add mod modGraphic">
          <ac:chgData name="Tường SKHĐT" userId="ab9568c39a88b08a" providerId="LiveId" clId="{0CD6469F-D6F5-4249-A27D-74AC040511D5}" dt="2024-03-05T10:03:40.198" v="3540" actId="2165"/>
          <ac:graphicFrameMkLst>
            <pc:docMk/>
            <pc:sldMk cId="3381406513" sldId="2147473968"/>
            <ac:graphicFrameMk id="3" creationId="{171034FF-7275-EC11-9453-C0D71EC6AE4B}"/>
          </ac:graphicFrameMkLst>
        </pc:graphicFrameChg>
      </pc:sldChg>
      <pc:sldChg chg="delSp modSp mod">
        <pc:chgData name="Tường SKHĐT" userId="ab9568c39a88b08a" providerId="LiveId" clId="{0CD6469F-D6F5-4249-A27D-74AC040511D5}" dt="2024-03-06T07:39:16.360" v="5921" actId="1076"/>
        <pc:sldMkLst>
          <pc:docMk/>
          <pc:sldMk cId="1410722834" sldId="2147474036"/>
        </pc:sldMkLst>
        <pc:spChg chg="mod">
          <ac:chgData name="Tường SKHĐT" userId="ab9568c39a88b08a" providerId="LiveId" clId="{0CD6469F-D6F5-4249-A27D-74AC040511D5}" dt="2024-03-06T07:39:14.208" v="5920" actId="1076"/>
          <ac:spMkLst>
            <pc:docMk/>
            <pc:sldMk cId="1410722834" sldId="2147474036"/>
            <ac:spMk id="2" creationId="{E3F2BF9A-C482-E244-621B-6DF71CDC208B}"/>
          </ac:spMkLst>
        </pc:spChg>
        <pc:spChg chg="del mod">
          <ac:chgData name="Tường SKHĐT" userId="ab9568c39a88b08a" providerId="LiveId" clId="{0CD6469F-D6F5-4249-A27D-74AC040511D5}" dt="2024-03-06T07:39:11.428" v="5919" actId="21"/>
          <ac:spMkLst>
            <pc:docMk/>
            <pc:sldMk cId="1410722834" sldId="2147474036"/>
            <ac:spMk id="25" creationId="{01DC26C3-E6F4-C27A-8624-3A65D81B6008}"/>
          </ac:spMkLst>
        </pc:spChg>
        <pc:graphicFrameChg chg="mod modGraphic">
          <ac:chgData name="Tường SKHĐT" userId="ab9568c39a88b08a" providerId="LiveId" clId="{0CD6469F-D6F5-4249-A27D-74AC040511D5}" dt="2024-03-06T07:39:16.360" v="5921" actId="1076"/>
          <ac:graphicFrameMkLst>
            <pc:docMk/>
            <pc:sldMk cId="1410722834" sldId="2147474036"/>
            <ac:graphicFrameMk id="8" creationId="{B5E5335D-2EED-82AF-3A59-FAE8BB94EAE1}"/>
          </ac:graphicFrameMkLst>
        </pc:graphicFrameChg>
      </pc:sldChg>
      <pc:sldChg chg="modSp del mod">
        <pc:chgData name="Tường SKHĐT" userId="ab9568c39a88b08a" providerId="LiveId" clId="{0CD6469F-D6F5-4249-A27D-74AC040511D5}" dt="2024-03-06T07:33:31.721" v="5873" actId="2696"/>
        <pc:sldMkLst>
          <pc:docMk/>
          <pc:sldMk cId="1307221819" sldId="2147474037"/>
        </pc:sldMkLst>
        <pc:spChg chg="mod">
          <ac:chgData name="Tường SKHĐT" userId="ab9568c39a88b08a" providerId="LiveId" clId="{0CD6469F-D6F5-4249-A27D-74AC040511D5}" dt="2024-03-04T09:08:50.376" v="2424" actId="1076"/>
          <ac:spMkLst>
            <pc:docMk/>
            <pc:sldMk cId="1307221819" sldId="2147474037"/>
            <ac:spMk id="7" creationId="{6CE3C172-6B73-81D2-B734-810C1C811D2E}"/>
          </ac:spMkLst>
        </pc:spChg>
        <pc:graphicFrameChg chg="mod modGraphic">
          <ac:chgData name="Tường SKHĐT" userId="ab9568c39a88b08a" providerId="LiveId" clId="{0CD6469F-D6F5-4249-A27D-74AC040511D5}" dt="2024-03-06T07:10:00.112" v="5683" actId="20577"/>
          <ac:graphicFrameMkLst>
            <pc:docMk/>
            <pc:sldMk cId="1307221819" sldId="2147474037"/>
            <ac:graphicFrameMk id="8" creationId="{B5E5335D-2EED-82AF-3A59-FAE8BB94EAE1}"/>
          </ac:graphicFrameMkLst>
        </pc:graphicFrameChg>
      </pc:sldChg>
      <pc:sldChg chg="del">
        <pc:chgData name="Tường SKHĐT" userId="ab9568c39a88b08a" providerId="LiveId" clId="{0CD6469F-D6F5-4249-A27D-74AC040511D5}" dt="2024-03-04T03:58:59.498" v="703" actId="2696"/>
        <pc:sldMkLst>
          <pc:docMk/>
          <pc:sldMk cId="658060976" sldId="2147474041"/>
        </pc:sldMkLst>
      </pc:sldChg>
      <pc:sldChg chg="modSp add mod">
        <pc:chgData name="Tường SKHĐT" userId="ab9568c39a88b08a" providerId="LiveId" clId="{0CD6469F-D6F5-4249-A27D-74AC040511D5}" dt="2024-03-06T01:28:41.068" v="3934" actId="20577"/>
        <pc:sldMkLst>
          <pc:docMk/>
          <pc:sldMk cId="1945692351" sldId="2147474072"/>
        </pc:sldMkLst>
        <pc:spChg chg="mod">
          <ac:chgData name="Tường SKHĐT" userId="ab9568c39a88b08a" providerId="LiveId" clId="{0CD6469F-D6F5-4249-A27D-74AC040511D5}" dt="2024-03-06T01:28:41.068" v="3934" actId="20577"/>
          <ac:spMkLst>
            <pc:docMk/>
            <pc:sldMk cId="1945692351" sldId="2147474072"/>
            <ac:spMk id="40963" creationId="{A7AC515C-C3EC-B8A0-D33F-FD85E6854517}"/>
          </ac:spMkLst>
        </pc:spChg>
      </pc:sldChg>
      <pc:sldChg chg="modSp add mod">
        <pc:chgData name="Tường SKHĐT" userId="ab9568c39a88b08a" providerId="LiveId" clId="{0CD6469F-D6F5-4249-A27D-74AC040511D5}" dt="2024-03-06T01:35:57.079" v="4256" actId="20577"/>
        <pc:sldMkLst>
          <pc:docMk/>
          <pc:sldMk cId="3262629240" sldId="2147474087"/>
        </pc:sldMkLst>
        <pc:spChg chg="mod">
          <ac:chgData name="Tường SKHĐT" userId="ab9568c39a88b08a" providerId="LiveId" clId="{0CD6469F-D6F5-4249-A27D-74AC040511D5}" dt="2024-03-06T01:35:57.079" v="4256" actId="20577"/>
          <ac:spMkLst>
            <pc:docMk/>
            <pc:sldMk cId="3262629240" sldId="2147474087"/>
            <ac:spMk id="40963" creationId="{A7AC515C-C3EC-B8A0-D33F-FD85E6854517}"/>
          </ac:spMkLst>
        </pc:spChg>
      </pc:sldChg>
      <pc:sldChg chg="modSp add mod">
        <pc:chgData name="Tường SKHĐT" userId="ab9568c39a88b08a" providerId="LiveId" clId="{0CD6469F-D6F5-4249-A27D-74AC040511D5}" dt="2024-03-06T02:57:41.999" v="5366" actId="1076"/>
        <pc:sldMkLst>
          <pc:docMk/>
          <pc:sldMk cId="2104274123" sldId="2147474088"/>
        </pc:sldMkLst>
        <pc:spChg chg="mod">
          <ac:chgData name="Tường SKHĐT" userId="ab9568c39a88b08a" providerId="LiveId" clId="{0CD6469F-D6F5-4249-A27D-74AC040511D5}" dt="2024-03-06T02:57:41.999" v="5366" actId="1076"/>
          <ac:spMkLst>
            <pc:docMk/>
            <pc:sldMk cId="2104274123" sldId="2147474088"/>
            <ac:spMk id="40963" creationId="{A7AC515C-C3EC-B8A0-D33F-FD85E6854517}"/>
          </ac:spMkLst>
        </pc:spChg>
        <pc:graphicFrameChg chg="mod">
          <ac:chgData name="Tường SKHĐT" userId="ab9568c39a88b08a" providerId="LiveId" clId="{0CD6469F-D6F5-4249-A27D-74AC040511D5}" dt="2024-03-06T02:57:38.874" v="5365" actId="1076"/>
          <ac:graphicFrameMkLst>
            <pc:docMk/>
            <pc:sldMk cId="2104274123" sldId="2147474088"/>
            <ac:graphicFrameMk id="6" creationId="{3C28C46B-D524-DA33-E029-5802ABC9CE66}"/>
          </ac:graphicFrameMkLst>
        </pc:graphicFrameChg>
      </pc:sldChg>
      <pc:sldChg chg="modSp add mod">
        <pc:chgData name="Tường SKHĐT" userId="ab9568c39a88b08a" providerId="LiveId" clId="{0CD6469F-D6F5-4249-A27D-74AC040511D5}" dt="2024-03-06T01:34:11.692" v="4220" actId="20577"/>
        <pc:sldMkLst>
          <pc:docMk/>
          <pc:sldMk cId="2883300989" sldId="2147474089"/>
        </pc:sldMkLst>
        <pc:spChg chg="mod">
          <ac:chgData name="Tường SKHĐT" userId="ab9568c39a88b08a" providerId="LiveId" clId="{0CD6469F-D6F5-4249-A27D-74AC040511D5}" dt="2024-03-06T01:34:11.692" v="4220" actId="20577"/>
          <ac:spMkLst>
            <pc:docMk/>
            <pc:sldMk cId="2883300989" sldId="2147474089"/>
            <ac:spMk id="40963" creationId="{A7AC515C-C3EC-B8A0-D33F-FD85E6854517}"/>
          </ac:spMkLst>
        </pc:spChg>
      </pc:sldChg>
      <pc:sldChg chg="add">
        <pc:chgData name="Tường SKHĐT" userId="ab9568c39a88b08a" providerId="LiveId" clId="{0CD6469F-D6F5-4249-A27D-74AC040511D5}" dt="2024-03-06T01:27:14.024" v="3926"/>
        <pc:sldMkLst>
          <pc:docMk/>
          <pc:sldMk cId="3050222322" sldId="2147474090"/>
        </pc:sldMkLst>
      </pc:sldChg>
      <pc:sldChg chg="modSp add mod">
        <pc:chgData name="Tường SKHĐT" userId="ab9568c39a88b08a" providerId="LiveId" clId="{0CD6469F-D6F5-4249-A27D-74AC040511D5}" dt="2024-03-06T01:33:30.093" v="4210" actId="1076"/>
        <pc:sldMkLst>
          <pc:docMk/>
          <pc:sldMk cId="4203442311" sldId="2147474091"/>
        </pc:sldMkLst>
        <pc:spChg chg="mod">
          <ac:chgData name="Tường SKHĐT" userId="ab9568c39a88b08a" providerId="LiveId" clId="{0CD6469F-D6F5-4249-A27D-74AC040511D5}" dt="2024-03-06T01:33:30.093" v="4210" actId="1076"/>
          <ac:spMkLst>
            <pc:docMk/>
            <pc:sldMk cId="4203442311" sldId="2147474091"/>
            <ac:spMk id="40963" creationId="{A7AC515C-C3EC-B8A0-D33F-FD85E6854517}"/>
          </ac:spMkLst>
        </pc:spChg>
      </pc:sldChg>
      <pc:sldChg chg="delSp modSp add mod">
        <pc:chgData name="Tường SKHĐT" userId="ab9568c39a88b08a" providerId="LiveId" clId="{0CD6469F-D6F5-4249-A27D-74AC040511D5}" dt="2024-03-06T01:30:15.750" v="3950" actId="403"/>
        <pc:sldMkLst>
          <pc:docMk/>
          <pc:sldMk cId="3414104749" sldId="2147474092"/>
        </pc:sldMkLst>
        <pc:spChg chg="del">
          <ac:chgData name="Tường SKHĐT" userId="ab9568c39a88b08a" providerId="LiveId" clId="{0CD6469F-D6F5-4249-A27D-74AC040511D5}" dt="2024-03-06T01:27:24.543" v="3927" actId="21"/>
          <ac:spMkLst>
            <pc:docMk/>
            <pc:sldMk cId="3414104749" sldId="2147474092"/>
            <ac:spMk id="2" creationId="{6367E9D5-5388-4741-3608-1C003165CC5F}"/>
          </ac:spMkLst>
        </pc:spChg>
        <pc:spChg chg="mod">
          <ac:chgData name="Tường SKHĐT" userId="ab9568c39a88b08a" providerId="LiveId" clId="{0CD6469F-D6F5-4249-A27D-74AC040511D5}" dt="2024-03-06T01:30:15.750" v="3950" actId="403"/>
          <ac:spMkLst>
            <pc:docMk/>
            <pc:sldMk cId="3414104749" sldId="2147474092"/>
            <ac:spMk id="40963" creationId="{A7AC515C-C3EC-B8A0-D33F-FD85E6854517}"/>
          </ac:spMkLst>
        </pc:spChg>
        <pc:graphicFrameChg chg="mod">
          <ac:chgData name="Tường SKHĐT" userId="ab9568c39a88b08a" providerId="LiveId" clId="{0CD6469F-D6F5-4249-A27D-74AC040511D5}" dt="2024-03-06T01:27:27.024" v="3928" actId="1076"/>
          <ac:graphicFrameMkLst>
            <pc:docMk/>
            <pc:sldMk cId="3414104749" sldId="2147474092"/>
            <ac:graphicFrameMk id="6" creationId="{3C28C46B-D524-DA33-E029-5802ABC9CE66}"/>
          </ac:graphicFrameMkLst>
        </pc:graphicFrameChg>
      </pc:sldChg>
      <pc:sldChg chg="delSp modSp add mod">
        <pc:chgData name="Tường SKHĐT" userId="ab9568c39a88b08a" providerId="LiveId" clId="{0CD6469F-D6F5-4249-A27D-74AC040511D5}" dt="2024-03-06T03:49:35.783" v="5370" actId="20577"/>
        <pc:sldMkLst>
          <pc:docMk/>
          <pc:sldMk cId="2331025929" sldId="2147474093"/>
        </pc:sldMkLst>
        <pc:spChg chg="del">
          <ac:chgData name="Tường SKHĐT" userId="ab9568c39a88b08a" providerId="LiveId" clId="{0CD6469F-D6F5-4249-A27D-74AC040511D5}" dt="2024-03-06T01:31:27.977" v="3972" actId="21"/>
          <ac:spMkLst>
            <pc:docMk/>
            <pc:sldMk cId="2331025929" sldId="2147474093"/>
            <ac:spMk id="2" creationId="{39B776B1-F0A2-C10C-A669-7C48800C5477}"/>
          </ac:spMkLst>
        </pc:spChg>
        <pc:spChg chg="mod">
          <ac:chgData name="Tường SKHĐT" userId="ab9568c39a88b08a" providerId="LiveId" clId="{0CD6469F-D6F5-4249-A27D-74AC040511D5}" dt="2024-03-06T03:49:35.783" v="5370" actId="20577"/>
          <ac:spMkLst>
            <pc:docMk/>
            <pc:sldMk cId="2331025929" sldId="2147474093"/>
            <ac:spMk id="40963" creationId="{A7AC515C-C3EC-B8A0-D33F-FD85E6854517}"/>
          </ac:spMkLst>
        </pc:spChg>
      </pc:sldChg>
      <pc:sldChg chg="add del">
        <pc:chgData name="Tường SKHĐT" userId="ab9568c39a88b08a" providerId="LiveId" clId="{0CD6469F-D6F5-4249-A27D-74AC040511D5}" dt="2024-03-06T01:31:24.782" v="3971" actId="2696"/>
        <pc:sldMkLst>
          <pc:docMk/>
          <pc:sldMk cId="984080684" sldId="2147474097"/>
        </pc:sldMkLst>
      </pc:sldChg>
      <pc:sldChg chg="modSp mod">
        <pc:chgData name="Tường SKHĐT" userId="ab9568c39a88b08a" providerId="LiveId" clId="{0CD6469F-D6F5-4249-A27D-74AC040511D5}" dt="2024-03-06T00:24:39.759" v="3590" actId="20577"/>
        <pc:sldMkLst>
          <pc:docMk/>
          <pc:sldMk cId="1855791898" sldId="2147474108"/>
        </pc:sldMkLst>
        <pc:spChg chg="mod">
          <ac:chgData name="Tường SKHĐT" userId="ab9568c39a88b08a" providerId="LiveId" clId="{0CD6469F-D6F5-4249-A27D-74AC040511D5}" dt="2024-03-06T00:24:39.759" v="3590" actId="20577"/>
          <ac:spMkLst>
            <pc:docMk/>
            <pc:sldMk cId="1855791898" sldId="2147474108"/>
            <ac:spMk id="2" creationId="{293E168C-8042-5B4E-A5A4-A5BF693AE2D6}"/>
          </ac:spMkLst>
        </pc:spChg>
        <pc:spChg chg="mod">
          <ac:chgData name="Tường SKHĐT" userId="ab9568c39a88b08a" providerId="LiveId" clId="{0CD6469F-D6F5-4249-A27D-74AC040511D5}" dt="2024-03-04T01:06:59.908" v="6" actId="20577"/>
          <ac:spMkLst>
            <pc:docMk/>
            <pc:sldMk cId="1855791898" sldId="2147474108"/>
            <ac:spMk id="6" creationId="{D3ECDD4D-370A-4B98-94E6-EF72DAE6A1B1}"/>
          </ac:spMkLst>
        </pc:spChg>
      </pc:sldChg>
      <pc:sldChg chg="modSp del mod">
        <pc:chgData name="Tường SKHĐT" userId="ab9568c39a88b08a" providerId="LiveId" clId="{0CD6469F-D6F5-4249-A27D-74AC040511D5}" dt="2024-03-06T01:36:05.757" v="4257" actId="2696"/>
        <pc:sldMkLst>
          <pc:docMk/>
          <pc:sldMk cId="413245410" sldId="2147476266"/>
        </pc:sldMkLst>
        <pc:spChg chg="mod">
          <ac:chgData name="Tường SKHĐT" userId="ab9568c39a88b08a" providerId="LiveId" clId="{0CD6469F-D6F5-4249-A27D-74AC040511D5}" dt="2024-03-04T04:10:06.822" v="1095" actId="20577"/>
          <ac:spMkLst>
            <pc:docMk/>
            <pc:sldMk cId="413245410" sldId="2147476266"/>
            <ac:spMk id="3" creationId="{38A18C87-461A-6A71-67DB-2C044723E745}"/>
          </ac:spMkLst>
        </pc:spChg>
        <pc:graphicFrameChg chg="mod modGraphic">
          <ac:chgData name="Tường SKHĐT" userId="ab9568c39a88b08a" providerId="LiveId" clId="{0CD6469F-D6F5-4249-A27D-74AC040511D5}" dt="2024-03-04T04:12:24.379" v="1275"/>
          <ac:graphicFrameMkLst>
            <pc:docMk/>
            <pc:sldMk cId="413245410" sldId="2147476266"/>
            <ac:graphicFrameMk id="6" creationId="{00000000-0000-0000-0000-000000000000}"/>
          </ac:graphicFrameMkLst>
        </pc:graphicFrameChg>
      </pc:sldChg>
      <pc:sldChg chg="addSp delSp modSp mod">
        <pc:chgData name="Tường SKHĐT" userId="ab9568c39a88b08a" providerId="LiveId" clId="{0CD6469F-D6F5-4249-A27D-74AC040511D5}" dt="2024-03-06T01:01:49.151" v="3770" actId="20577"/>
        <pc:sldMkLst>
          <pc:docMk/>
          <pc:sldMk cId="3810782053" sldId="2147476267"/>
        </pc:sldMkLst>
        <pc:spChg chg="mod">
          <ac:chgData name="Tường SKHĐT" userId="ab9568c39a88b08a" providerId="LiveId" clId="{0CD6469F-D6F5-4249-A27D-74AC040511D5}" dt="2024-03-06T01:00:24.417" v="3751" actId="20577"/>
          <ac:spMkLst>
            <pc:docMk/>
            <pc:sldMk cId="3810782053" sldId="2147476267"/>
            <ac:spMk id="2" creationId="{E38B1C3C-0A37-D3AB-C413-A951B08B1258}"/>
          </ac:spMkLst>
        </pc:spChg>
        <pc:graphicFrameChg chg="mod modGraphic">
          <ac:chgData name="Tường SKHĐT" userId="ab9568c39a88b08a" providerId="LiveId" clId="{0CD6469F-D6F5-4249-A27D-74AC040511D5}" dt="2024-03-06T01:01:49.151" v="3770" actId="20577"/>
          <ac:graphicFrameMkLst>
            <pc:docMk/>
            <pc:sldMk cId="3810782053" sldId="2147476267"/>
            <ac:graphicFrameMk id="8" creationId="{B5E5335D-2EED-82AF-3A59-FAE8BB94EAE1}"/>
          </ac:graphicFrameMkLst>
        </pc:graphicFrameChg>
        <pc:picChg chg="add mod">
          <ac:chgData name="Tường SKHĐT" userId="ab9568c39a88b08a" providerId="LiveId" clId="{0CD6469F-D6F5-4249-A27D-74AC040511D5}" dt="2024-03-04T03:56:37.958" v="619" actId="14100"/>
          <ac:picMkLst>
            <pc:docMk/>
            <pc:sldMk cId="3810782053" sldId="2147476267"/>
            <ac:picMk id="4" creationId="{CB6987B9-C35B-6E86-4479-A248B449549C}"/>
          </ac:picMkLst>
        </pc:picChg>
        <pc:picChg chg="del">
          <ac:chgData name="Tường SKHĐT" userId="ab9568c39a88b08a" providerId="LiveId" clId="{0CD6469F-D6F5-4249-A27D-74AC040511D5}" dt="2024-03-04T03:56:13.754" v="603" actId="21"/>
          <ac:picMkLst>
            <pc:docMk/>
            <pc:sldMk cId="3810782053" sldId="2147476267"/>
            <ac:picMk id="5" creationId="{BECF0646-FE17-DCA6-6AD3-1A650F1BBEAE}"/>
          </ac:picMkLst>
        </pc:picChg>
      </pc:sldChg>
      <pc:sldChg chg="delSp modSp mod">
        <pc:chgData name="Tường SKHĐT" userId="ab9568c39a88b08a" providerId="LiveId" clId="{0CD6469F-D6F5-4249-A27D-74AC040511D5}" dt="2024-03-06T02:20:50.213" v="5342" actId="20577"/>
        <pc:sldMkLst>
          <pc:docMk/>
          <pc:sldMk cId="2747364638" sldId="2147476268"/>
        </pc:sldMkLst>
        <pc:spChg chg="mod">
          <ac:chgData name="Tường SKHĐT" userId="ab9568c39a88b08a" providerId="LiveId" clId="{0CD6469F-D6F5-4249-A27D-74AC040511D5}" dt="2024-03-06T01:23:12.166" v="3903" actId="1076"/>
          <ac:spMkLst>
            <pc:docMk/>
            <pc:sldMk cId="2747364638" sldId="2147476268"/>
            <ac:spMk id="4" creationId="{F2F47907-BFA6-9C9C-7410-0773243570E0}"/>
          </ac:spMkLst>
        </pc:spChg>
        <pc:graphicFrameChg chg="del mod modGraphic">
          <ac:chgData name="Tường SKHĐT" userId="ab9568c39a88b08a" providerId="LiveId" clId="{0CD6469F-D6F5-4249-A27D-74AC040511D5}" dt="2024-03-06T00:55:04.069" v="3697" actId="21"/>
          <ac:graphicFrameMkLst>
            <pc:docMk/>
            <pc:sldMk cId="2747364638" sldId="2147476268"/>
            <ac:graphicFrameMk id="2" creationId="{78FDBE55-2CA8-625A-45FE-7A8331263AB7}"/>
          </ac:graphicFrameMkLst>
        </pc:graphicFrameChg>
        <pc:graphicFrameChg chg="del mod modGraphic">
          <ac:chgData name="Tường SKHĐT" userId="ab9568c39a88b08a" providerId="LiveId" clId="{0CD6469F-D6F5-4249-A27D-74AC040511D5}" dt="2024-03-06T01:22:09.590" v="3885" actId="21"/>
          <ac:graphicFrameMkLst>
            <pc:docMk/>
            <pc:sldMk cId="2747364638" sldId="2147476268"/>
            <ac:graphicFrameMk id="3" creationId="{18A9EEA0-FCCC-5EC8-5202-03A88AC7C2E6}"/>
          </ac:graphicFrameMkLst>
        </pc:graphicFrameChg>
        <pc:graphicFrameChg chg="mod modGraphic">
          <ac:chgData name="Tường SKHĐT" userId="ab9568c39a88b08a" providerId="LiveId" clId="{0CD6469F-D6F5-4249-A27D-74AC040511D5}" dt="2024-03-06T02:20:50.213" v="5342" actId="20577"/>
          <ac:graphicFrameMkLst>
            <pc:docMk/>
            <pc:sldMk cId="2747364638" sldId="2147476268"/>
            <ac:graphicFrameMk id="5" creationId="{2B20AF58-7A1D-325B-BE02-67FF59218335}"/>
          </ac:graphicFrameMkLst>
        </pc:graphicFrameChg>
        <pc:graphicFrameChg chg="del">
          <ac:chgData name="Tường SKHĐT" userId="ab9568c39a88b08a" providerId="LiveId" clId="{0CD6469F-D6F5-4249-A27D-74AC040511D5}" dt="2024-03-04T01:47:24.302" v="16" actId="21"/>
          <ac:graphicFrameMkLst>
            <pc:docMk/>
            <pc:sldMk cId="2747364638" sldId="2147476268"/>
            <ac:graphicFrameMk id="7" creationId="{EB1458C0-202F-BBD9-D125-261A61640748}"/>
          </ac:graphicFrameMkLst>
        </pc:graphicFrameChg>
      </pc:sldChg>
      <pc:sldChg chg="modSp mod">
        <pc:chgData name="Tường SKHĐT" userId="ab9568c39a88b08a" providerId="LiveId" clId="{0CD6469F-D6F5-4249-A27D-74AC040511D5}" dt="2024-03-04T08:21:37.348" v="1323" actId="20577"/>
        <pc:sldMkLst>
          <pc:docMk/>
          <pc:sldMk cId="2537962088" sldId="2147476269"/>
        </pc:sldMkLst>
        <pc:spChg chg="mod">
          <ac:chgData name="Tường SKHĐT" userId="ab9568c39a88b08a" providerId="LiveId" clId="{0CD6469F-D6F5-4249-A27D-74AC040511D5}" dt="2024-03-04T08:21:37.348" v="1323" actId="20577"/>
          <ac:spMkLst>
            <pc:docMk/>
            <pc:sldMk cId="2537962088" sldId="2147476269"/>
            <ac:spMk id="5" creationId="{F78A1601-9C98-9AFE-2816-FB28BDC5E5EF}"/>
          </ac:spMkLst>
        </pc:spChg>
      </pc:sldChg>
      <pc:sldChg chg="addSp delSp modSp add mod">
        <pc:chgData name="Tường SKHĐT" userId="ab9568c39a88b08a" providerId="LiveId" clId="{0CD6469F-D6F5-4249-A27D-74AC040511D5}" dt="2024-03-06T01:16:19.211" v="3881" actId="404"/>
        <pc:sldMkLst>
          <pc:docMk/>
          <pc:sldMk cId="21564158" sldId="2147476270"/>
        </pc:sldMkLst>
        <pc:spChg chg="mod">
          <ac:chgData name="Tường SKHĐT" userId="ab9568c39a88b08a" providerId="LiveId" clId="{0CD6469F-D6F5-4249-A27D-74AC040511D5}" dt="2024-03-06T01:15:43.230" v="3870" actId="1076"/>
          <ac:spMkLst>
            <pc:docMk/>
            <pc:sldMk cId="21564158" sldId="2147476270"/>
            <ac:spMk id="2" creationId="{C807BF7A-9982-6031-B760-FE1EECDE3F3E}"/>
          </ac:spMkLst>
        </pc:spChg>
        <pc:graphicFrameChg chg="mod modGraphic">
          <ac:chgData name="Tường SKHĐT" userId="ab9568c39a88b08a" providerId="LiveId" clId="{0CD6469F-D6F5-4249-A27D-74AC040511D5}" dt="2024-03-06T01:15:40.756" v="3869" actId="1076"/>
          <ac:graphicFrameMkLst>
            <pc:docMk/>
            <pc:sldMk cId="21564158" sldId="2147476270"/>
            <ac:graphicFrameMk id="3" creationId="{2B5B5C0D-9D10-3FFC-A717-0D2391342329}"/>
          </ac:graphicFrameMkLst>
        </pc:graphicFrameChg>
        <pc:graphicFrameChg chg="add del mod modGraphic">
          <ac:chgData name="Tường SKHĐT" userId="ab9568c39a88b08a" providerId="LiveId" clId="{0CD6469F-D6F5-4249-A27D-74AC040511D5}" dt="2024-03-05T10:00:21.888" v="2993" actId="14100"/>
          <ac:graphicFrameMkLst>
            <pc:docMk/>
            <pc:sldMk cId="21564158" sldId="2147476270"/>
            <ac:graphicFrameMk id="3" creationId="{71017E59-371F-8D59-003B-20B2858BBA9A}"/>
          </ac:graphicFrameMkLst>
        </pc:graphicFrameChg>
        <pc:graphicFrameChg chg="mod modGraphic">
          <ac:chgData name="Tường SKHĐT" userId="ab9568c39a88b08a" providerId="LiveId" clId="{0CD6469F-D6F5-4249-A27D-74AC040511D5}" dt="2024-03-06T01:16:19.211" v="3881" actId="404"/>
          <ac:graphicFrameMkLst>
            <pc:docMk/>
            <pc:sldMk cId="21564158" sldId="2147476270"/>
            <ac:graphicFrameMk id="4" creationId="{A08A075D-3B96-E23C-61F9-FE576ECC5998}"/>
          </ac:graphicFrameMkLst>
        </pc:graphicFrameChg>
        <pc:graphicFrameChg chg="add del mod modGraphic">
          <ac:chgData name="Tường SKHĐT" userId="ab9568c39a88b08a" providerId="LiveId" clId="{0CD6469F-D6F5-4249-A27D-74AC040511D5}" dt="2024-03-05T10:00:17.009" v="2992" actId="403"/>
          <ac:graphicFrameMkLst>
            <pc:docMk/>
            <pc:sldMk cId="21564158" sldId="2147476270"/>
            <ac:graphicFrameMk id="4" creationId="{ECE4421C-3834-7EE7-11B9-71A658528679}"/>
          </ac:graphicFrameMkLst>
        </pc:graphicFrameChg>
        <pc:graphicFrameChg chg="del">
          <ac:chgData name="Tường SKHĐT" userId="ab9568c39a88b08a" providerId="LiveId" clId="{0CD6469F-D6F5-4249-A27D-74AC040511D5}" dt="2024-03-06T01:14:32.365" v="3856" actId="21"/>
          <ac:graphicFrameMkLst>
            <pc:docMk/>
            <pc:sldMk cId="21564158" sldId="2147476270"/>
            <ac:graphicFrameMk id="5" creationId="{BB5A0A51-CCC0-BA69-0559-AA17388BAD5F}"/>
          </ac:graphicFrameMkLst>
        </pc:graphicFrameChg>
        <pc:graphicFrameChg chg="mod modGraphic">
          <ac:chgData name="Tường SKHĐT" userId="ab9568c39a88b08a" providerId="LiveId" clId="{0CD6469F-D6F5-4249-A27D-74AC040511D5}" dt="2024-03-05T10:00:13.328" v="2989" actId="1076"/>
          <ac:graphicFrameMkLst>
            <pc:docMk/>
            <pc:sldMk cId="21564158" sldId="2147476270"/>
            <ac:graphicFrameMk id="5" creationId="{EAD314B9-4782-BBE3-8210-930E681B08C0}"/>
          </ac:graphicFrameMkLst>
        </pc:graphicFrameChg>
        <pc:graphicFrameChg chg="del">
          <ac:chgData name="Tường SKHĐT" userId="ab9568c39a88b08a" providerId="LiveId" clId="{0CD6469F-D6F5-4249-A27D-74AC040511D5}" dt="2024-03-06T01:14:47.417" v="3858" actId="21"/>
          <ac:graphicFrameMkLst>
            <pc:docMk/>
            <pc:sldMk cId="21564158" sldId="2147476270"/>
            <ac:graphicFrameMk id="6" creationId="{00167F11-9236-5E09-E87F-89F59DF0DBA2}"/>
          </ac:graphicFrameMkLst>
        </pc:graphicFrameChg>
        <pc:graphicFrameChg chg="mod">
          <ac:chgData name="Tường SKHĐT" userId="ab9568c39a88b08a" providerId="LiveId" clId="{0CD6469F-D6F5-4249-A27D-74AC040511D5}" dt="2024-03-05T10:00:11.821" v="2987" actId="1076"/>
          <ac:graphicFrameMkLst>
            <pc:docMk/>
            <pc:sldMk cId="21564158" sldId="2147476270"/>
            <ac:graphicFrameMk id="6" creationId="{DD0A0D25-3EFA-02CB-C9CB-6CBFBBDED40F}"/>
          </ac:graphicFrameMkLst>
        </pc:graphicFrameChg>
        <pc:graphicFrameChg chg="add mod modGraphic">
          <ac:chgData name="Tường SKHĐT" userId="ab9568c39a88b08a" providerId="LiveId" clId="{0CD6469F-D6F5-4249-A27D-74AC040511D5}" dt="2024-03-05T10:01:15.316" v="3092" actId="14100"/>
          <ac:graphicFrameMkLst>
            <pc:docMk/>
            <pc:sldMk cId="21564158" sldId="2147476270"/>
            <ac:graphicFrameMk id="7" creationId="{0043E118-BF71-072E-BF1D-162BF1A91418}"/>
          </ac:graphicFrameMkLst>
        </pc:graphicFrameChg>
        <pc:graphicFrameChg chg="del">
          <ac:chgData name="Tường SKHĐT" userId="ab9568c39a88b08a" providerId="LiveId" clId="{0CD6469F-D6F5-4249-A27D-74AC040511D5}" dt="2024-03-05T09:57:44.574" v="2965" actId="21"/>
          <ac:graphicFrameMkLst>
            <pc:docMk/>
            <pc:sldMk cId="21564158" sldId="2147476270"/>
            <ac:graphicFrameMk id="8" creationId="{32423659-1A81-CC55-1B91-AB87A194F7B2}"/>
          </ac:graphicFrameMkLst>
        </pc:graphicFrameChg>
      </pc:sldChg>
      <pc:sldChg chg="add del">
        <pc:chgData name="Tường SKHĐT" userId="ab9568c39a88b08a" providerId="LiveId" clId="{0CD6469F-D6F5-4249-A27D-74AC040511D5}" dt="2024-03-04T01:50:07.214" v="45" actId="2696"/>
        <pc:sldMkLst>
          <pc:docMk/>
          <pc:sldMk cId="731195073" sldId="2147476270"/>
        </pc:sldMkLst>
      </pc:sldChg>
      <pc:sldChg chg="add del">
        <pc:chgData name="Tường SKHĐT" userId="ab9568c39a88b08a" providerId="LiveId" clId="{0CD6469F-D6F5-4249-A27D-74AC040511D5}" dt="2024-03-04T01:49:04.518" v="36" actId="2696"/>
        <pc:sldMkLst>
          <pc:docMk/>
          <pc:sldMk cId="1260367840" sldId="2147476270"/>
        </pc:sldMkLst>
      </pc:sldChg>
      <pc:sldChg chg="add del">
        <pc:chgData name="Tường SKHĐT" userId="ab9568c39a88b08a" providerId="LiveId" clId="{0CD6469F-D6F5-4249-A27D-74AC040511D5}" dt="2024-03-05T02:14:32.799" v="2795" actId="2696"/>
        <pc:sldMkLst>
          <pc:docMk/>
          <pc:sldMk cId="1359125410" sldId="2147476270"/>
        </pc:sldMkLst>
      </pc:sldChg>
      <pc:sldChg chg="add del">
        <pc:chgData name="Tường SKHĐT" userId="ab9568c39a88b08a" providerId="LiveId" clId="{0CD6469F-D6F5-4249-A27D-74AC040511D5}" dt="2024-03-04T01:48:24.678" v="30" actId="2696"/>
        <pc:sldMkLst>
          <pc:docMk/>
          <pc:sldMk cId="2387335810" sldId="2147476270"/>
        </pc:sldMkLst>
      </pc:sldChg>
      <pc:sldChg chg="delSp modSp mod">
        <pc:chgData name="Tường SKHĐT" userId="ab9568c39a88b08a" providerId="LiveId" clId="{0CD6469F-D6F5-4249-A27D-74AC040511D5}" dt="2024-03-06T07:40:42.353" v="6031" actId="21"/>
        <pc:sldMkLst>
          <pc:docMk/>
          <pc:sldMk cId="2183237993" sldId="2147476271"/>
        </pc:sldMkLst>
        <pc:spChg chg="del">
          <ac:chgData name="Tường SKHĐT" userId="ab9568c39a88b08a" providerId="LiveId" clId="{0CD6469F-D6F5-4249-A27D-74AC040511D5}" dt="2024-03-06T07:40:42.353" v="6031" actId="21"/>
          <ac:spMkLst>
            <pc:docMk/>
            <pc:sldMk cId="2183237993" sldId="2147476271"/>
            <ac:spMk id="25" creationId="{D4834048-3EA4-A7BA-A1CB-7C6C22676975}"/>
          </ac:spMkLst>
        </pc:spChg>
        <pc:graphicFrameChg chg="mod modGraphic">
          <ac:chgData name="Tường SKHĐT" userId="ab9568c39a88b08a" providerId="LiveId" clId="{0CD6469F-D6F5-4249-A27D-74AC040511D5}" dt="2024-03-06T00:47:15.973" v="3695" actId="108"/>
          <ac:graphicFrameMkLst>
            <pc:docMk/>
            <pc:sldMk cId="2183237993" sldId="2147476271"/>
            <ac:graphicFrameMk id="8" creationId="{BA17F808-8E62-A743-4A15-1BE4875991FD}"/>
          </ac:graphicFrameMkLst>
        </pc:graphicFrameChg>
      </pc:sldChg>
      <pc:sldChg chg="del">
        <pc:chgData name="Tường SKHĐT" userId="ab9568c39a88b08a" providerId="LiveId" clId="{0CD6469F-D6F5-4249-A27D-74AC040511D5}" dt="2024-03-06T00:07:48.182" v="3571" actId="2696"/>
        <pc:sldMkLst>
          <pc:docMk/>
          <pc:sldMk cId="756505849" sldId="2147476272"/>
        </pc:sldMkLst>
      </pc:sldChg>
      <pc:sldChg chg="modSp add mod">
        <pc:chgData name="Tường SKHĐT" userId="ab9568c39a88b08a" providerId="LiveId" clId="{0CD6469F-D6F5-4249-A27D-74AC040511D5}" dt="2024-03-06T01:56:17.546" v="5316" actId="1076"/>
        <pc:sldMkLst>
          <pc:docMk/>
          <pc:sldMk cId="2459833446" sldId="2147476274"/>
        </pc:sldMkLst>
        <pc:spChg chg="mod">
          <ac:chgData name="Tường SKHĐT" userId="ab9568c39a88b08a" providerId="LiveId" clId="{0CD6469F-D6F5-4249-A27D-74AC040511D5}" dt="2024-03-06T01:48:33.521" v="4622" actId="14100"/>
          <ac:spMkLst>
            <pc:docMk/>
            <pc:sldMk cId="2459833446" sldId="2147476274"/>
            <ac:spMk id="3" creationId="{D875D046-35CB-C865-3C40-EAC02E2DBB59}"/>
          </ac:spMkLst>
        </pc:spChg>
        <pc:spChg chg="mod">
          <ac:chgData name="Tường SKHĐT" userId="ab9568c39a88b08a" providerId="LiveId" clId="{0CD6469F-D6F5-4249-A27D-74AC040511D5}" dt="2024-03-06T01:56:17.546" v="5316" actId="1076"/>
          <ac:spMkLst>
            <pc:docMk/>
            <pc:sldMk cId="2459833446" sldId="2147476274"/>
            <ac:spMk id="4" creationId="{54F3AFA7-47FC-2236-348A-85975EBF831A}"/>
          </ac:spMkLst>
        </pc:spChg>
      </pc:sldChg>
      <pc:sldChg chg="add del">
        <pc:chgData name="Tường SKHĐT" userId="ab9568c39a88b08a" providerId="LiveId" clId="{0CD6469F-D6F5-4249-A27D-74AC040511D5}" dt="2024-03-06T01:18:07.718" v="3882" actId="2696"/>
        <pc:sldMkLst>
          <pc:docMk/>
          <pc:sldMk cId="425108729" sldId="2147476275"/>
        </pc:sldMkLst>
      </pc:sldChg>
      <pc:sldChg chg="add del">
        <pc:chgData name="Tường SKHĐT" userId="ab9568c39a88b08a" providerId="LiveId" clId="{0CD6469F-D6F5-4249-A27D-74AC040511D5}" dt="2024-03-06T00:57:50.061" v="3732" actId="2696"/>
        <pc:sldMkLst>
          <pc:docMk/>
          <pc:sldMk cId="1034009147" sldId="2147476275"/>
        </pc:sldMkLst>
      </pc:sldChg>
      <pc:sldChg chg="add del">
        <pc:chgData name="Tường SKHĐT" userId="ab9568c39a88b08a" providerId="LiveId" clId="{0CD6469F-D6F5-4249-A27D-74AC040511D5}" dt="2024-03-06T00:56:16.085" v="3714" actId="2696"/>
        <pc:sldMkLst>
          <pc:docMk/>
          <pc:sldMk cId="1255815875" sldId="2147476275"/>
        </pc:sldMkLst>
      </pc:sldChg>
      <pc:sldChg chg="delSp modSp add mod">
        <pc:chgData name="Tường SKHĐT" userId="ab9568c39a88b08a" providerId="LiveId" clId="{0CD6469F-D6F5-4249-A27D-74AC040511D5}" dt="2024-03-06T02:21:01.508" v="5343"/>
        <pc:sldMkLst>
          <pc:docMk/>
          <pc:sldMk cId="2617787434" sldId="2147476275"/>
        </pc:sldMkLst>
        <pc:graphicFrameChg chg="mod modGraphic">
          <ac:chgData name="Tường SKHĐT" userId="ab9568c39a88b08a" providerId="LiveId" clId="{0CD6469F-D6F5-4249-A27D-74AC040511D5}" dt="2024-03-06T02:21:01.508" v="5343"/>
          <ac:graphicFrameMkLst>
            <pc:docMk/>
            <pc:sldMk cId="2617787434" sldId="2147476275"/>
            <ac:graphicFrameMk id="2" creationId="{5ED08F29-7102-561B-7919-7226DD169267}"/>
          </ac:graphicFrameMkLst>
        </pc:graphicFrameChg>
        <pc:graphicFrameChg chg="del">
          <ac:chgData name="Tường SKHĐT" userId="ab9568c39a88b08a" providerId="LiveId" clId="{0CD6469F-D6F5-4249-A27D-74AC040511D5}" dt="2024-03-06T01:23:29.903" v="3904" actId="21"/>
          <ac:graphicFrameMkLst>
            <pc:docMk/>
            <pc:sldMk cId="2617787434" sldId="2147476275"/>
            <ac:graphicFrameMk id="3" creationId="{909ABFB6-BB6E-6F62-312A-B6BF3C480CF2}"/>
          </ac:graphicFrameMkLst>
        </pc:graphicFrameChg>
      </pc:sldChg>
      <pc:sldChg chg="add del">
        <pc:chgData name="Tường SKHĐT" userId="ab9568c39a88b08a" providerId="LiveId" clId="{0CD6469F-D6F5-4249-A27D-74AC040511D5}" dt="2024-03-06T01:04:47.838" v="3777" actId="2696"/>
        <pc:sldMkLst>
          <pc:docMk/>
          <pc:sldMk cId="3534970836" sldId="2147476275"/>
        </pc:sldMkLst>
      </pc:sldChg>
      <pc:sldChg chg="add del">
        <pc:chgData name="Tường SKHĐT" userId="ab9568c39a88b08a" providerId="LiveId" clId="{0CD6469F-D6F5-4249-A27D-74AC040511D5}" dt="2024-03-06T01:25:36.845" v="3925" actId="2696"/>
        <pc:sldMkLst>
          <pc:docMk/>
          <pc:sldMk cId="2403675733" sldId="2147476276"/>
        </pc:sldMkLst>
      </pc:sldChg>
      <pc:sldChg chg="addSp delSp modSp add mod">
        <pc:chgData name="Tường SKHĐT" userId="ab9568c39a88b08a" providerId="LiveId" clId="{0CD6469F-D6F5-4249-A27D-74AC040511D5}" dt="2024-03-06T07:27:18.124" v="5872" actId="1076"/>
        <pc:sldMkLst>
          <pc:docMk/>
          <pc:sldMk cId="3584243345" sldId="2147476276"/>
        </pc:sldMkLst>
        <pc:spChg chg="mod">
          <ac:chgData name="Tường SKHĐT" userId="ab9568c39a88b08a" providerId="LiveId" clId="{0CD6469F-D6F5-4249-A27D-74AC040511D5}" dt="2024-03-06T07:26:41.101" v="5865" actId="1076"/>
          <ac:spMkLst>
            <pc:docMk/>
            <pc:sldMk cId="3584243345" sldId="2147476276"/>
            <ac:spMk id="7" creationId="{3D04B034-52E2-772C-5CBC-659F4E57483C}"/>
          </ac:spMkLst>
        </pc:spChg>
        <pc:graphicFrameChg chg="mod modGraphic">
          <ac:chgData name="Tường SKHĐT" userId="ab9568c39a88b08a" providerId="LiveId" clId="{0CD6469F-D6F5-4249-A27D-74AC040511D5}" dt="2024-03-06T07:27:18.124" v="5872" actId="1076"/>
          <ac:graphicFrameMkLst>
            <pc:docMk/>
            <pc:sldMk cId="3584243345" sldId="2147476276"/>
            <ac:graphicFrameMk id="2" creationId="{AF5FA99B-F2A1-57BA-387E-61A3E9C1434F}"/>
          </ac:graphicFrameMkLst>
        </pc:graphicFrameChg>
        <pc:graphicFrameChg chg="add mod">
          <ac:chgData name="Tường SKHĐT" userId="ab9568c39a88b08a" providerId="LiveId" clId="{0CD6469F-D6F5-4249-A27D-74AC040511D5}" dt="2024-03-06T07:27:07.892" v="5870" actId="404"/>
          <ac:graphicFrameMkLst>
            <pc:docMk/>
            <pc:sldMk cId="3584243345" sldId="2147476276"/>
            <ac:graphicFrameMk id="3" creationId="{77C304BC-B761-D937-BB65-102E36B08BE7}"/>
          </ac:graphicFrameMkLst>
        </pc:graphicFrameChg>
        <pc:graphicFrameChg chg="add mod modGraphic">
          <ac:chgData name="Tường SKHĐT" userId="ab9568c39a88b08a" providerId="LiveId" clId="{0CD6469F-D6F5-4249-A27D-74AC040511D5}" dt="2024-03-06T07:26:38.604" v="5864" actId="1076"/>
          <ac:graphicFrameMkLst>
            <pc:docMk/>
            <pc:sldMk cId="3584243345" sldId="2147476276"/>
            <ac:graphicFrameMk id="4" creationId="{9A682E59-E179-2A58-D3F5-0E52C56EEFF2}"/>
          </ac:graphicFrameMkLst>
        </pc:graphicFrameChg>
        <pc:graphicFrameChg chg="del">
          <ac:chgData name="Tường SKHĐT" userId="ab9568c39a88b08a" providerId="LiveId" clId="{0CD6469F-D6F5-4249-A27D-74AC040511D5}" dt="2024-03-06T07:20:20.342" v="5685" actId="21"/>
          <ac:graphicFrameMkLst>
            <pc:docMk/>
            <pc:sldMk cId="3584243345" sldId="2147476276"/>
            <ac:graphicFrameMk id="8" creationId="{539BC7A5-D9DD-427A-91D0-F41E3ECBFE0C}"/>
          </ac:graphicFrameMkLst>
        </pc:graphicFrameChg>
      </pc:sldChg>
      <pc:sldChg chg="delSp modSp add del mod">
        <pc:chgData name="Tường SKHĐT" userId="ab9568c39a88b08a" providerId="LiveId" clId="{0CD6469F-D6F5-4249-A27D-74AC040511D5}" dt="2024-03-06T07:38:44.223" v="5918" actId="2696"/>
        <pc:sldMkLst>
          <pc:docMk/>
          <pc:sldMk cId="752241327" sldId="2147476277"/>
        </pc:sldMkLst>
        <pc:spChg chg="mod">
          <ac:chgData name="Tường SKHĐT" userId="ab9568c39a88b08a" providerId="LiveId" clId="{0CD6469F-D6F5-4249-A27D-74AC040511D5}" dt="2024-03-06T07:34:30.927" v="5881" actId="20577"/>
          <ac:spMkLst>
            <pc:docMk/>
            <pc:sldMk cId="752241327" sldId="2147476277"/>
            <ac:spMk id="2" creationId="{E3F2BF9A-C482-E244-621B-6DF71CDC208B}"/>
          </ac:spMkLst>
        </pc:spChg>
        <pc:spChg chg="del">
          <ac:chgData name="Tường SKHĐT" userId="ab9568c39a88b08a" providerId="LiveId" clId="{0CD6469F-D6F5-4249-A27D-74AC040511D5}" dt="2024-03-06T07:34:26.582" v="5875" actId="21"/>
          <ac:spMkLst>
            <pc:docMk/>
            <pc:sldMk cId="752241327" sldId="2147476277"/>
            <ac:spMk id="25" creationId="{01DC26C3-E6F4-C27A-8624-3A65D81B6008}"/>
          </ac:spMkLst>
        </pc:spChg>
        <pc:graphicFrameChg chg="mod modGraphic">
          <ac:chgData name="Tường SKHĐT" userId="ab9568c39a88b08a" providerId="LiveId" clId="{0CD6469F-D6F5-4249-A27D-74AC040511D5}" dt="2024-03-06T07:34:38.305" v="5883" actId="20577"/>
          <ac:graphicFrameMkLst>
            <pc:docMk/>
            <pc:sldMk cId="752241327" sldId="2147476277"/>
            <ac:graphicFrameMk id="8" creationId="{B5E5335D-2EED-82AF-3A59-FAE8BB94EAE1}"/>
          </ac:graphicFrameMkLst>
        </pc:graphicFrameChg>
      </pc:sldChg>
      <pc:sldChg chg="modSp add del mod">
        <pc:chgData name="Tường SKHĐT" userId="ab9568c39a88b08a" providerId="LiveId" clId="{0CD6469F-D6F5-4249-A27D-74AC040511D5}" dt="2024-03-06T07:26:28.094" v="5861" actId="2696"/>
        <pc:sldMkLst>
          <pc:docMk/>
          <pc:sldMk cId="799718435" sldId="2147476277"/>
        </pc:sldMkLst>
        <pc:graphicFrameChg chg="modGraphic">
          <ac:chgData name="Tường SKHĐT" userId="ab9568c39a88b08a" providerId="LiveId" clId="{0CD6469F-D6F5-4249-A27D-74AC040511D5}" dt="2024-03-06T07:25:23.149" v="5852" actId="20577"/>
          <ac:graphicFrameMkLst>
            <pc:docMk/>
            <pc:sldMk cId="799718435" sldId="2147476277"/>
            <ac:graphicFrameMk id="8" creationId="{78E6FCE4-3CCC-15E9-1BA5-9EF396413D6C}"/>
          </ac:graphicFrameMkLst>
        </pc:graphicFrameChg>
      </pc:sldChg>
      <pc:sldChg chg="addSp modSp add mod">
        <pc:chgData name="Tường SKHĐT" userId="ab9568c39a88b08a" providerId="LiveId" clId="{0CD6469F-D6F5-4249-A27D-74AC040511D5}" dt="2024-03-06T07:40:21.783" v="6030" actId="20577"/>
        <pc:sldMkLst>
          <pc:docMk/>
          <pc:sldMk cId="162674851" sldId="2147476278"/>
        </pc:sldMkLst>
        <pc:spChg chg="mod">
          <ac:chgData name="Tường SKHĐT" userId="ab9568c39a88b08a" providerId="LiveId" clId="{0CD6469F-D6F5-4249-A27D-74AC040511D5}" dt="2024-03-06T07:37:56.456" v="5892" actId="20577"/>
          <ac:spMkLst>
            <pc:docMk/>
            <pc:sldMk cId="162674851" sldId="2147476278"/>
            <ac:spMk id="2" creationId="{C60EA60A-E5E9-586A-FB97-62A6F5D9D57F}"/>
          </ac:spMkLst>
        </pc:spChg>
        <pc:spChg chg="add mod">
          <ac:chgData name="Tường SKHĐT" userId="ab9568c39a88b08a" providerId="LiveId" clId="{0CD6469F-D6F5-4249-A27D-74AC040511D5}" dt="2024-03-06T07:39:51.810" v="6026" actId="1076"/>
          <ac:spMkLst>
            <pc:docMk/>
            <pc:sldMk cId="162674851" sldId="2147476278"/>
            <ac:spMk id="3" creationId="{13513D60-01A2-3928-DA1B-F67325D87D54}"/>
          </ac:spMkLst>
        </pc:spChg>
        <pc:spChg chg="add mod">
          <ac:chgData name="Tường SKHĐT" userId="ab9568c39a88b08a" providerId="LiveId" clId="{0CD6469F-D6F5-4249-A27D-74AC040511D5}" dt="2024-03-06T07:40:21.783" v="6030" actId="20577"/>
          <ac:spMkLst>
            <pc:docMk/>
            <pc:sldMk cId="162674851" sldId="2147476278"/>
            <ac:spMk id="4" creationId="{F71328DA-6D2C-25F7-EF0B-3AD39C475B54}"/>
          </ac:spMkLst>
        </pc:spChg>
        <pc:graphicFrameChg chg="mod modGraphic">
          <ac:chgData name="Tường SKHĐT" userId="ab9568c39a88b08a" providerId="LiveId" clId="{0CD6469F-D6F5-4249-A27D-74AC040511D5}" dt="2024-03-06T07:39:46.046" v="6024" actId="1076"/>
          <ac:graphicFrameMkLst>
            <pc:docMk/>
            <pc:sldMk cId="162674851" sldId="2147476278"/>
            <ac:graphicFrameMk id="8" creationId="{69A7C575-4F00-D3AD-D151-3D42AE08A794}"/>
          </ac:graphicFrameMkLst>
        </pc:graphicFrameChg>
      </pc:sldChg>
      <pc:sldMasterChg chg="delSldLayout">
        <pc:chgData name="Tường SKHĐT" userId="ab9568c39a88b08a" providerId="LiveId" clId="{0CD6469F-D6F5-4249-A27D-74AC040511D5}" dt="2024-03-06T01:36:05.757" v="4257" actId="2696"/>
        <pc:sldMasterMkLst>
          <pc:docMk/>
          <pc:sldMasterMk cId="2184812212" sldId="2147483912"/>
        </pc:sldMasterMkLst>
        <pc:sldLayoutChg chg="del">
          <pc:chgData name="Tường SKHĐT" userId="ab9568c39a88b08a" providerId="LiveId" clId="{0CD6469F-D6F5-4249-A27D-74AC040511D5}" dt="2024-03-06T01:36:05.757" v="4257" actId="2696"/>
          <pc:sldLayoutMkLst>
            <pc:docMk/>
            <pc:sldMasterMk cId="2184812212" sldId="2147483912"/>
            <pc:sldLayoutMk cId="2891768243" sldId="2147483939"/>
          </pc:sldLayoutMkLst>
        </pc:sldLayoutChg>
        <pc:sldLayoutChg chg="del">
          <pc:chgData name="Tường SKHĐT" userId="ab9568c39a88b08a" providerId="LiveId" clId="{0CD6469F-D6F5-4249-A27D-74AC040511D5}" dt="2024-03-04T01:07:32.341" v="11" actId="2696"/>
          <pc:sldLayoutMkLst>
            <pc:docMk/>
            <pc:sldMasterMk cId="2184812212" sldId="2147483912"/>
            <pc:sldLayoutMk cId="752389069" sldId="214748394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C\Desktop\T&#7892;NG%20NGU&#7890;N%202024%20(V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73BC-4A91-9419-55DDF130B9E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70C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2'!$B$13:$B$18</c:f>
              <c:strCache>
                <c:ptCount val="6"/>
                <c:pt idx="0">
                  <c:v>TỔNG SỐ</c:v>
                </c:pt>
                <c:pt idx="1">
                  <c:v>VỐN NGÂN SÁCH ĐỊA PHƯƠNG</c:v>
                </c:pt>
                <c:pt idx="2">
                  <c:v>Trong đó: Nguồn thu tiền sử dụng đất</c:v>
                </c:pt>
                <c:pt idx="3">
                  <c:v>VỐN TRUNG ƯƠNG HỖ TRỢ CÓ MỤC TIÊU (TRONG NƯỚC)</c:v>
                </c:pt>
                <c:pt idx="4">
                  <c:v>CHƯƠNG TRÌNH MỤC TIÊU QUỐC GIA </c:v>
                </c:pt>
                <c:pt idx="5">
                  <c:v>VỐN NƯỚC NGOÀI (ODA)</c:v>
                </c:pt>
              </c:strCache>
            </c:strRef>
          </c:cat>
          <c:val>
            <c:numRef>
              <c:f>'slide 2'!$I$13:$I$18</c:f>
              <c:numCache>
                <c:formatCode>#,##0.00</c:formatCode>
                <c:ptCount val="6"/>
                <c:pt idx="0">
                  <c:v>13.368777704200358</c:v>
                </c:pt>
                <c:pt idx="1">
                  <c:v>11.779373708333233</c:v>
                </c:pt>
                <c:pt idx="2">
                  <c:v>10.266033610841571</c:v>
                </c:pt>
                <c:pt idx="3">
                  <c:v>26.509581486112587</c:v>
                </c:pt>
                <c:pt idx="4" formatCode="_(* #,##0.00_);_(* \(#,##0.00\);_(* &quot;-&quot;_);_(@_)">
                  <c:v>12.129040599188428</c:v>
                </c:pt>
                <c:pt idx="5">
                  <c:v>25.365270079523938</c:v>
                </c:pt>
              </c:numCache>
            </c:numRef>
          </c:val>
          <c:extLst>
            <c:ext xmlns:c16="http://schemas.microsoft.com/office/drawing/2014/chart" uri="{C3380CC4-5D6E-409C-BE32-E72D297353CC}">
              <c16:uniqueId val="{00000002-73BC-4A91-9419-55DDF130B9E7}"/>
            </c:ext>
          </c:extLst>
        </c:ser>
        <c:dLbls>
          <c:dLblPos val="outEnd"/>
          <c:showLegendKey val="0"/>
          <c:showVal val="1"/>
          <c:showCatName val="0"/>
          <c:showSerName val="0"/>
          <c:showPercent val="0"/>
          <c:showBubbleSize val="0"/>
        </c:dLbls>
        <c:gapWidth val="219"/>
        <c:axId val="189404672"/>
        <c:axId val="136436480"/>
      </c:barChart>
      <c:catAx>
        <c:axId val="189404672"/>
        <c:scaling>
          <c:orientation val="minMax"/>
        </c:scaling>
        <c:delete val="0"/>
        <c:axPos val="b"/>
        <c:title>
          <c:tx>
            <c:rich>
              <a:bodyPr rot="0" spcFirstLastPara="1" vertOverflow="ellipsis" vert="horz" wrap="square" anchor="ctr" anchorCtr="1"/>
              <a:lstStyle/>
              <a:p>
                <a:pPr>
                  <a:defRPr sz="1000" b="1" i="0" u="none" strike="noStrike" kern="1200" baseline="0">
                    <a:solidFill>
                      <a:srgbClr val="C00000"/>
                    </a:solidFill>
                    <a:latin typeface="+mn-lt"/>
                    <a:ea typeface="+mn-ea"/>
                    <a:cs typeface="+mn-cs"/>
                  </a:defRPr>
                </a:pPr>
                <a:r>
                  <a:rPr lang="en-US" sz="1800" b="1">
                    <a:solidFill>
                      <a:schemeClr val="tx1"/>
                    </a:solidFill>
                    <a:latin typeface="Times New Roman" panose="02020603050405020304" pitchFamily="18" charset="0"/>
                    <a:cs typeface="Times New Roman" panose="02020603050405020304" pitchFamily="18" charset="0"/>
                  </a:rPr>
                  <a:t>Tỷ</a:t>
                </a:r>
                <a:r>
                  <a:rPr lang="en-US" sz="1800" b="1" baseline="0">
                    <a:solidFill>
                      <a:schemeClr val="tx1"/>
                    </a:solidFill>
                    <a:latin typeface="Times New Roman" panose="02020603050405020304" pitchFamily="18" charset="0"/>
                    <a:cs typeface="Times New Roman" panose="02020603050405020304" pitchFamily="18" charset="0"/>
                  </a:rPr>
                  <a:t> lệ giải ngân vốn đầu tư công 02 tháng đầu năm 2024</a:t>
                </a:r>
                <a:endParaRPr lang="en-US" sz="1800" b="1">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1" i="0" u="none" strike="noStrike" kern="1200" baseline="0">
                  <a:solidFill>
                    <a:srgbClr val="C00000"/>
                  </a:solidFill>
                  <a:latin typeface="+mn-lt"/>
                  <a:ea typeface="+mn-ea"/>
                  <a:cs typeface="+mn-cs"/>
                </a:defRPr>
              </a:pPr>
              <a:endParaRPr lang="vi-VN"/>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vi-VN"/>
          </a:p>
        </c:txPr>
        <c:crossAx val="136436480"/>
        <c:crosses val="autoZero"/>
        <c:auto val="1"/>
        <c:lblAlgn val="ctr"/>
        <c:lblOffset val="100"/>
        <c:noMultiLvlLbl val="0"/>
      </c:catAx>
      <c:valAx>
        <c:axId val="136436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C00000"/>
                    </a:solidFill>
                    <a:latin typeface="+mn-lt"/>
                    <a:ea typeface="+mn-ea"/>
                    <a:cs typeface="+mn-cs"/>
                  </a:defRPr>
                </a:pPr>
                <a:r>
                  <a:rPr lang="en-US" sz="1400" b="1">
                    <a:solidFill>
                      <a:srgbClr val="C00000"/>
                    </a:solidFill>
                  </a:rPr>
                  <a:t>Tỷ</a:t>
                </a:r>
                <a:r>
                  <a:rPr lang="en-US" sz="1400" b="1" baseline="0">
                    <a:solidFill>
                      <a:srgbClr val="C00000"/>
                    </a:solidFill>
                  </a:rPr>
                  <a:t> lệ %</a:t>
                </a:r>
                <a:endParaRPr lang="en-US" sz="1400" b="1">
                  <a:solidFill>
                    <a:srgbClr val="C00000"/>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vi-VN"/>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vi-VN"/>
          </a:p>
        </c:txPr>
        <c:crossAx val="18940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NGOÀI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Times New Roman" panose="02020603050405020304" pitchFamily="18" charset="0"/>
              <a:ea typeface="Calibri" panose="020F0502020204030204" pitchFamily="34" charset="0"/>
              <a:cs typeface="+mn-cs"/>
            </a:rPr>
            <a:t>7.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8.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NGOÀI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pt-BR" sz="2800" b="1" kern="1200">
              <a:solidFill>
                <a:srgbClr val="C00000"/>
              </a:solidFill>
              <a:latin typeface="Times New Roman" panose="02020603050405020304" pitchFamily="18" charset="0"/>
              <a:ea typeface="Calibri" panose="020F0502020204030204" pitchFamily="34" charset="0"/>
              <a:cs typeface="+mn-cs"/>
            </a:rPr>
            <a:t>7.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8.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3/6/2024</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3/6/2024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30</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31</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32</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33</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34</a:t>
            </a:fld>
            <a:endParaRPr lang="vi-VN" altLang="en-US">
              <a:latin typeface="Arial" panose="020B0604020202020204" pitchFamily="34" charset="0"/>
            </a:endParaRPr>
          </a:p>
        </p:txBody>
      </p:sp>
    </p:spTree>
    <p:extLst>
      <p:ext uri="{BB962C8B-B14F-4D97-AF65-F5344CB8AC3E}">
        <p14:creationId xmlns:p14="http://schemas.microsoft.com/office/powerpoint/2010/main" val="26647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35</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36</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8577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58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CF1E1-6A4B-0A2F-18CD-57F954E04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25CEA-7289-3287-0F66-E6498AAC6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3A214-DEC2-C042-182B-8A465B54A5BC}"/>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E6C6399B-01CD-92BF-CAE2-F058786ADB2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587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dịch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2022,</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ước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12,9 tỷ </a:t>
            </a:r>
            <a:r>
              <a:rPr lang="en-GB" sz="1000" b="0" dirty="0">
                <a:effectLst/>
                <a:latin typeface="Times New Roman" panose="02020603050405020304" pitchFamily="18" charset="0"/>
                <a:ea typeface="Times New Roman" panose="02020603050405020304" pitchFamily="18" charset="0"/>
                <a:cs typeface="Times New Roman" panose="02020603050405020304" pitchFamily="18" charset="0"/>
              </a:rPr>
              <a:t>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145,2%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so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vi-V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25,5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 23,6</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
              </a:spcAft>
            </a:pP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Nhập siêu dịch vụ </a:t>
            </a:r>
            <a:r>
              <a:rPr lang="es-NI"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NI" sz="1000" b="1" dirty="0">
                <a:effectLst/>
                <a:latin typeface="Times New Roman" panose="02020603050405020304" pitchFamily="18" charset="0"/>
                <a:ea typeface="Times New Roman" panose="02020603050405020304" pitchFamily="18" charset="0"/>
                <a:cs typeface="Times New Roman" panose="02020603050405020304" pitchFamily="18" charset="0"/>
              </a:rPr>
              <a:t>12,6 tỷ USD </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dịch vụ vận tải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bảo hiểm</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9 tỷ USD</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0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29</a:t>
            </a:fld>
            <a:endParaRPr lang="vi-VN" altLang="en-US">
              <a:latin typeface="Arial" panose="020B0604020202020204" pitchFamily="34" charset="0"/>
            </a:endParaRPr>
          </a:p>
        </p:txBody>
      </p:sp>
    </p:spTree>
    <p:extLst>
      <p:ext uri="{BB962C8B-B14F-4D97-AF65-F5344CB8AC3E}">
        <p14:creationId xmlns:p14="http://schemas.microsoft.com/office/powerpoint/2010/main" val="312274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5499AC-552A-459C-ADE0-B317E3F6822D}" type="datetime1">
              <a:rPr lang="en-US" smtClean="0">
                <a:solidFill>
                  <a:prstClr val="black">
                    <a:tint val="75000"/>
                  </a:prstClr>
                </a:solidFill>
              </a:rPr>
              <a:t>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2ED7-F7B0-4FF8-BD19-7361FF1B6B6C}" type="datetime1">
              <a:rPr lang="en-US" smtClean="0">
                <a:solidFill>
                  <a:prstClr val="black">
                    <a:tint val="75000"/>
                  </a:prstClr>
                </a:solidFill>
              </a:rPr>
              <a:t>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F3C5F-052E-4ADC-B2C1-0C749083E065}" type="datetime1">
              <a:rPr lang="en-US" smtClean="0">
                <a:solidFill>
                  <a:prstClr val="black">
                    <a:tint val="75000"/>
                  </a:prstClr>
                </a:solidFill>
              </a:rPr>
              <a:t>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C83293-D424-43FC-9854-D5AF3EAA3B2F}" type="datetime1">
              <a:rPr lang="en-US" smtClean="0">
                <a:solidFill>
                  <a:prstClr val="black">
                    <a:tint val="75000"/>
                  </a:prstClr>
                </a:solidFill>
              </a:rPr>
              <a:t>3/6/2024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51BB24-B24C-4E96-96FD-3964D3CA77EE}" type="datetime1">
              <a:rPr lang="en-US" smtClean="0">
                <a:solidFill>
                  <a:prstClr val="black">
                    <a:tint val="75000"/>
                  </a:prstClr>
                </a:solidFill>
              </a:rPr>
              <a:t>3/6/2024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3F58D-D92B-48FB-8F0F-3BD6ED8A8D88}" type="datetime1">
              <a:rPr lang="en-US" smtClean="0">
                <a:solidFill>
                  <a:prstClr val="black">
                    <a:tint val="75000"/>
                  </a:prstClr>
                </a:solidFill>
              </a:rPr>
              <a:t>3/6/2024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F0C49-B718-4DBF-9CD5-AF076E6C4F62}" type="datetime1">
              <a:rPr lang="en-US" smtClean="0">
                <a:solidFill>
                  <a:prstClr val="black">
                    <a:tint val="75000"/>
                  </a:prstClr>
                </a:solidFill>
              </a:rPr>
              <a:t>3/6/2024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D284D6-ED95-4EE4-A014-2FFAAF555D19}" type="datetime1">
              <a:rPr lang="en-US" smtClean="0">
                <a:solidFill>
                  <a:prstClr val="black">
                    <a:tint val="75000"/>
                  </a:prstClr>
                </a:solidFill>
              </a:rPr>
              <a:t>3/6/2024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3612F-5B49-4879-B99A-F14DF3D27031}" type="datetime1">
              <a:rPr lang="en-US" smtClean="0">
                <a:solidFill>
                  <a:prstClr val="black">
                    <a:tint val="75000"/>
                  </a:prstClr>
                </a:solidFill>
              </a:rPr>
              <a:t>3/6/2024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64286-EBB9-4DD2-BE4A-BDAE3ACBDFA5}" type="datetime1">
              <a:rPr lang="en-US" smtClean="0">
                <a:solidFill>
                  <a:prstClr val="black">
                    <a:tint val="75000"/>
                  </a:prstClr>
                </a:solidFill>
              </a:rPr>
              <a:t>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64894-728A-43C7-808A-BF58C7990684}" type="datetime1">
              <a:rPr lang="en-US" smtClean="0">
                <a:solidFill>
                  <a:prstClr val="black">
                    <a:tint val="75000"/>
                  </a:prstClr>
                </a:solidFill>
              </a:rPr>
              <a:t>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375890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2323213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87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5058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77854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D5FDE-F135-48DD-A941-D334C99FBE0F}" type="datetime1">
              <a:rPr lang="en-US" smtClean="0">
                <a:solidFill>
                  <a:prstClr val="black">
                    <a:tint val="75000"/>
                  </a:prstClr>
                </a:solidFill>
              </a:rPr>
              <a:t>3/6/2024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0" r:id="rId12"/>
    <p:sldLayoutId id="2147483931" r:id="rId13"/>
    <p:sldLayoutId id="2147483937" r:id="rId14"/>
    <p:sldLayoutId id="2147483938" r:id="rId15"/>
    <p:sldLayoutId id="2147483940"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7.xml"/><Relationship Id="rId6" Type="http://schemas.openxmlformats.org/officeDocument/2006/relationships/image" Target="../media/image22.jpg"/><Relationship Id="rId5" Type="http://schemas.openxmlformats.org/officeDocument/2006/relationships/image" Target="../media/image4.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ags" Target="../tags/tag8.xml"/><Relationship Id="rId6" Type="http://schemas.openxmlformats.org/officeDocument/2006/relationships/image" Target="../media/image23.jpg"/><Relationship Id="rId5" Type="http://schemas.openxmlformats.org/officeDocument/2006/relationships/image" Target="../media/image4.e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2" Type="http://schemas.openxmlformats.org/officeDocument/2006/relationships/hyperlink" Target="http://quanlydautu.binhdinh.gov.vn/" TargetMode="Externa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986481" y="2432808"/>
            <a:ext cx="8900719" cy="1753202"/>
          </a:xfrm>
        </p:spPr>
        <p:txBody>
          <a:bodyPr/>
          <a:lstStyle/>
          <a:p>
            <a:pPr algn="ctr"/>
            <a:r>
              <a:rPr lang="vi-VN" sz="4400">
                <a:solidFill>
                  <a:srgbClr val="FF0000"/>
                </a:solidFill>
                <a:latin typeface="Times New Roman" panose="02020603050405020304" pitchFamily="18" charset="0"/>
                <a:cs typeface="Times New Roman" panose="02020603050405020304" pitchFamily="18" charset="0"/>
              </a:rPr>
              <a:t>BÁO CÁO</a:t>
            </a:r>
            <a:br>
              <a:rPr lang="vi-VN" sz="20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TÌNH HÌNH KINH TẾ - XÃ HỘI THÁNG 02</a:t>
            </a:r>
            <a:br>
              <a:rPr lang="vi-VN" sz="28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VÀ NHIỆM VỤ TRỌNG TÂM THÁNG 3 NĂM 2024</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ECDD4D-370A-4B98-94E6-EF72DAE6A1B1}"/>
              </a:ext>
            </a:extLst>
          </p:cNvPr>
          <p:cNvSpPr txBox="1"/>
          <p:nvPr/>
        </p:nvSpPr>
        <p:spPr>
          <a:xfrm>
            <a:off x="5232298" y="5577533"/>
            <a:ext cx="48107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Bình Định, tháng </a:t>
            </a:r>
            <a:r>
              <a:rPr lang="en-US" sz="2800" b="1" i="1">
                <a:solidFill>
                  <a:srgbClr val="FF0000"/>
                </a:solidFill>
                <a:latin typeface="Times New Roman" pitchFamily="18" charset="0"/>
                <a:cs typeface="Times New Roman" pitchFamily="18" charset="0"/>
              </a:rPr>
              <a:t>3</a:t>
            </a:r>
            <a:r>
              <a:rPr kumimoji="0" lang="en-US" sz="2800"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năm 2024</a:t>
            </a:r>
            <a:endPar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Times New Roman" panose="02020603050405020304" pitchFamily="18" charset="0"/>
                <a:cs typeface="Times New Roman" panose="02020603050405020304" pitchFamily="18" charset="0"/>
              </a:rPr>
              <a:t>ỦY BAN NHÂN DÂN TỈNH BÌNH ĐỊNH</a:t>
            </a:r>
            <a:br>
              <a:rPr lang="vi-VN" sz="200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69866" y="312790"/>
            <a:ext cx="247849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2780669132"/>
              </p:ext>
            </p:extLst>
          </p:nvPr>
        </p:nvGraphicFramePr>
        <p:xfrm>
          <a:off x="375965" y="1222097"/>
          <a:ext cx="6696044" cy="5425440"/>
        </p:xfrm>
        <a:graphic>
          <a:graphicData uri="http://schemas.openxmlformats.org/drawingml/2006/table">
            <a:tbl>
              <a:tblPr firstRow="1" bandRow="1"/>
              <a:tblGrid>
                <a:gridCol w="6696044">
                  <a:extLst>
                    <a:ext uri="{9D8B030D-6E8A-4147-A177-3AD203B41FA5}">
                      <a16:colId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02 tháng đầu năm ước đạt 41.724 tấn, tăng 20,4%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biển tăng do trong 2 tháng đầu năm thời tiết thuận lợi, số tàu hoạt động khai thác thủy sản tang</a:t>
                      </a:r>
                      <a:r>
                        <a:rPr lang="en-US" sz="2000" b="0" kern="1200">
                          <a:solidFill>
                            <a:schemeClr val="tx1"/>
                          </a:solidFill>
                          <a:effectLst/>
                          <a:latin typeface="Times New Roman" panose="02020603050405020304" pitchFamily="18" charset="0"/>
                          <a:ea typeface="+mn-ea"/>
                          <a:cs typeface="Times New Roman" panose="02020603050405020304" pitchFamily="18" charset="0"/>
                        </a:rPr>
                        <a:t> dẫn đến</a:t>
                      </a:r>
                      <a:r>
                        <a:rPr lang="vi-VN" sz="2000" b="0" kern="1200">
                          <a:solidFill>
                            <a:schemeClr val="tx1"/>
                          </a:solidFill>
                          <a:effectLst/>
                          <a:latin typeface="Times New Roman" panose="02020603050405020304" pitchFamily="18" charset="0"/>
                          <a:ea typeface="+mn-ea"/>
                          <a:cs typeface="Times New Roman" panose="02020603050405020304" pitchFamily="18" charset="0"/>
                        </a:rPr>
                        <a:t> sản lượng khai thác tăng cao hơn so với cùng kỳ</a:t>
                      </a:r>
                      <a:r>
                        <a:rPr lang="en-US" sz="2000" b="0" kern="1200">
                          <a:solidFill>
                            <a:schemeClr val="tx1"/>
                          </a:solidFill>
                          <a:effectLst/>
                          <a:latin typeface="Times New Roman" panose="02020603050405020304" pitchFamily="18" charset="0"/>
                          <a:ea typeface="+mn-ea"/>
                          <a:cs typeface="Times New Roman" panose="02020603050405020304" pitchFamily="18" charset="0"/>
                        </a:rPr>
                        <a:t>. Đồng thời hoạt động khai thác cá ngừ đại dương có nhiều thuận lợi.</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Theo số liệu thống kê từ các cảng Quy Nhơn, Đề Gi, Tam Quan</a:t>
                      </a:r>
                      <a:r>
                        <a:rPr lang="en-US" sz="2000" b="0" kern="1200">
                          <a:solidFill>
                            <a:schemeClr val="tx1"/>
                          </a:solidFill>
                          <a:effectLst/>
                          <a:latin typeface="Times New Roman" panose="02020603050405020304" pitchFamily="18" charset="0"/>
                          <a:ea typeface="+mn-ea"/>
                          <a:cs typeface="Times New Roman" panose="02020603050405020304" pitchFamily="18" charset="0"/>
                        </a:rPr>
                        <a:t>,</a:t>
                      </a:r>
                      <a:r>
                        <a:rPr lang="vi-VN" sz="2000" b="0" kern="1200">
                          <a:solidFill>
                            <a:schemeClr val="tx1"/>
                          </a:solidFill>
                          <a:effectLst/>
                          <a:latin typeface="Times New Roman" panose="02020603050405020304" pitchFamily="18" charset="0"/>
                          <a:ea typeface="+mn-ea"/>
                          <a:cs typeface="Times New Roman" panose="02020603050405020304" pitchFamily="18" charset="0"/>
                        </a:rPr>
                        <a:t> trong 2 tháng đầu năm</a:t>
                      </a:r>
                      <a:r>
                        <a:rPr lang="en-US" sz="2000" b="0" kern="1200">
                          <a:solidFill>
                            <a:schemeClr val="tx1"/>
                          </a:solidFill>
                          <a:effectLst/>
                          <a:latin typeface="Times New Roman" panose="02020603050405020304" pitchFamily="18" charset="0"/>
                          <a:ea typeface="+mn-ea"/>
                          <a:cs typeface="Times New Roman" panose="02020603050405020304" pitchFamily="18" charset="0"/>
                        </a:rPr>
                        <a:t> s</a:t>
                      </a:r>
                      <a:r>
                        <a:rPr lang="vi-VN" sz="2000" b="0" kern="1200">
                          <a:solidFill>
                            <a:schemeClr val="tx1"/>
                          </a:solidFill>
                          <a:effectLst/>
                          <a:latin typeface="Times New Roman" panose="02020603050405020304" pitchFamily="18" charset="0"/>
                          <a:ea typeface="+mn-ea"/>
                          <a:cs typeface="Times New Roman" panose="02020603050405020304" pitchFamily="18" charset="0"/>
                        </a:rPr>
                        <a:t>ố tàu cập cảng là 1.282 tàu, tăng 24% so với cùng kỳ (</a:t>
                      </a:r>
                      <a:r>
                        <a:rPr lang="en-US" sz="2000" b="0" kern="1200">
                          <a:solidFill>
                            <a:schemeClr val="tx1"/>
                          </a:solidFill>
                          <a:effectLst/>
                          <a:latin typeface="Times New Roman" panose="02020603050405020304" pitchFamily="18" charset="0"/>
                          <a:ea typeface="+mn-ea"/>
                          <a:cs typeface="Times New Roman" panose="02020603050405020304" pitchFamily="18" charset="0"/>
                        </a:rPr>
                        <a:t>cùng kỳ là </a:t>
                      </a:r>
                      <a:r>
                        <a:rPr lang="vi-VN" sz="2000" b="0" kern="1200">
                          <a:solidFill>
                            <a:schemeClr val="tx1"/>
                          </a:solidFill>
                          <a:effectLst/>
                          <a:latin typeface="Times New Roman" panose="02020603050405020304" pitchFamily="18" charset="0"/>
                          <a:ea typeface="+mn-ea"/>
                          <a:cs typeface="Times New Roman" panose="02020603050405020304" pitchFamily="18" charset="0"/>
                        </a:rPr>
                        <a:t>1.033 tàu); Tổng sản lượng </a:t>
                      </a:r>
                      <a:r>
                        <a:rPr lang="en-US" sz="2000" b="0" kern="1200">
                          <a:solidFill>
                            <a:schemeClr val="tx1"/>
                          </a:solidFill>
                          <a:effectLst/>
                          <a:latin typeface="Times New Roman" panose="02020603050405020304" pitchFamily="18" charset="0"/>
                          <a:ea typeface="+mn-ea"/>
                          <a:cs typeface="Times New Roman" panose="02020603050405020304" pitchFamily="18" charset="0"/>
                        </a:rPr>
                        <a:t>khai thác </a:t>
                      </a:r>
                      <a:r>
                        <a:rPr lang="vi-VN" sz="2000" b="0" kern="1200">
                          <a:solidFill>
                            <a:schemeClr val="tx1"/>
                          </a:solidFill>
                          <a:effectLst/>
                          <a:latin typeface="Times New Roman" panose="02020603050405020304" pitchFamily="18" charset="0"/>
                          <a:ea typeface="+mn-ea"/>
                          <a:cs typeface="Times New Roman" panose="02020603050405020304" pitchFamily="18" charset="0"/>
                        </a:rPr>
                        <a:t>cá ngừ </a:t>
                      </a:r>
                      <a:r>
                        <a:rPr lang="en-US" sz="2000" b="0" kern="1200">
                          <a:solidFill>
                            <a:schemeClr val="tx1"/>
                          </a:solidFill>
                          <a:effectLst/>
                          <a:latin typeface="Times New Roman" panose="02020603050405020304" pitchFamily="18" charset="0"/>
                          <a:ea typeface="+mn-ea"/>
                          <a:cs typeface="Times New Roman" panose="02020603050405020304" pitchFamily="18" charset="0"/>
                        </a:rPr>
                        <a:t>đại dương </a:t>
                      </a:r>
                      <a:r>
                        <a:rPr lang="vi-VN" sz="2000" b="0" kern="1200">
                          <a:solidFill>
                            <a:schemeClr val="tx1"/>
                          </a:solidFill>
                          <a:effectLst/>
                          <a:latin typeface="Times New Roman" panose="02020603050405020304" pitchFamily="18" charset="0"/>
                          <a:ea typeface="+mn-ea"/>
                          <a:cs typeface="Times New Roman" panose="02020603050405020304" pitchFamily="18" charset="0"/>
                        </a:rPr>
                        <a:t>3.271 tấn, tăng 50,9% so với cùng kỳ (</a:t>
                      </a:r>
                      <a:r>
                        <a:rPr lang="en-US" sz="2000" b="0" kern="1200">
                          <a:solidFill>
                            <a:schemeClr val="tx1"/>
                          </a:solidFill>
                          <a:effectLst/>
                          <a:latin typeface="Times New Roman" panose="02020603050405020304" pitchFamily="18" charset="0"/>
                          <a:ea typeface="+mn-ea"/>
                          <a:cs typeface="Times New Roman" panose="02020603050405020304" pitchFamily="18" charset="0"/>
                        </a:rPr>
                        <a:t>cùng kỳ là </a:t>
                      </a:r>
                      <a:r>
                        <a:rPr lang="vi-VN" sz="2000" b="0" kern="1200">
                          <a:solidFill>
                            <a:schemeClr val="tx1"/>
                          </a:solidFill>
                          <a:effectLst/>
                          <a:latin typeface="Times New Roman" panose="02020603050405020304" pitchFamily="18" charset="0"/>
                          <a:ea typeface="+mn-ea"/>
                          <a:cs typeface="Times New Roman" panose="02020603050405020304" pitchFamily="18" charset="0"/>
                        </a:rPr>
                        <a:t>2.168 tấn).</a:t>
                      </a:r>
                      <a:endParaRPr lang="es-ES" sz="20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i="0" kern="1200">
                          <a:solidFill>
                            <a:schemeClr val="dk1"/>
                          </a:solidFill>
                          <a:effectLst/>
                          <a:latin typeface="Times New Roman" panose="02020603050405020304" pitchFamily="18" charset="0"/>
                          <a:ea typeface="+mn-ea"/>
                          <a:cs typeface="Times New Roman" panose="02020603050405020304" pitchFamily="18"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endParaRPr lang="vi-VN" sz="2000" b="0" i="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557" y="1319374"/>
            <a:ext cx="4882586"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021584706"/>
              </p:ext>
            </p:extLst>
          </p:nvPr>
        </p:nvGraphicFramePr>
        <p:xfrm>
          <a:off x="320566" y="1348430"/>
          <a:ext cx="7104994" cy="4632960"/>
        </p:xfrm>
        <a:graphic>
          <a:graphicData uri="http://schemas.openxmlformats.org/drawingml/2006/table">
            <a:tbl>
              <a:tblPr firstRow="1" bandRow="1"/>
              <a:tblGrid>
                <a:gridCol w="7104994">
                  <a:extLst>
                    <a:ext uri="{9D8B030D-6E8A-4147-A177-3AD203B41FA5}">
                      <a16:colId xmlns:a16="http://schemas.microsoft.com/office/drawing/2014/main" val="3655493598"/>
                    </a:ext>
                  </a:extLst>
                </a:gridCol>
              </a:tblGrid>
              <a:tr h="16203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kern="1200">
                          <a:solidFill>
                            <a:schemeClr val="dk1"/>
                          </a:solidFill>
                          <a:effectLst/>
                          <a:latin typeface="Times New Roman" panose="02020603050405020304" pitchFamily="18" charset="0"/>
                          <a:ea typeface="+mn-ea"/>
                          <a:cs typeface="Times New Roman" panose="02020603050405020304" pitchFamily="18" charset="0"/>
                        </a:rPr>
                        <a:t>Chỉ số sản xuất công nghiệp (IIP) tháng 02/2024 giảm 3,41% so với cùng kỳ. Nguyên nhân chủ yếu chỉ số sản xuất công nghiệp tháng 02/2024 giảm so với cùng kỳ là do thời gian sản xuất tháng 02 ngắn hơn so với cùng kỳ (</a:t>
                      </a:r>
                      <a:r>
                        <a:rPr lang="en-US" sz="2400" b="0" i="1" kern="1200">
                          <a:solidFill>
                            <a:schemeClr val="dk1"/>
                          </a:solidFill>
                          <a:effectLst/>
                          <a:latin typeface="Times New Roman" panose="02020603050405020304" pitchFamily="18" charset="0"/>
                          <a:ea typeface="+mn-ea"/>
                          <a:cs typeface="Times New Roman" panose="02020603050405020304" pitchFamily="18" charset="0"/>
                        </a:rPr>
                        <a:t>tháng 02/2024, các doanh nghiệp, cơ sở sản xuất nghỉ Tết Nguyên đán khoảng 7 - 10 ngày</a:t>
                      </a:r>
                      <a:r>
                        <a:rPr lang="en-US" sz="2400" b="0" kern="1200">
                          <a:solidFill>
                            <a:schemeClr val="dk1"/>
                          </a:solidFill>
                          <a:effectLst/>
                          <a:latin typeface="Times New Roman" panose="02020603050405020304" pitchFamily="18" charset="0"/>
                          <a:ea typeface="+mn-ea"/>
                          <a:cs typeface="Times New Roman" panose="02020603050405020304" pitchFamily="18" charset="0"/>
                        </a:rPr>
                        <a:t>).</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Tính chung 02 tháng đầu năm, c</a:t>
                      </a:r>
                      <a:r>
                        <a:rPr lang="pt-BR" sz="2400" b="0" kern="1200">
                          <a:solidFill>
                            <a:schemeClr val="dk1"/>
                          </a:solidFill>
                          <a:effectLst/>
                          <a:latin typeface="Times New Roman" panose="02020603050405020304" pitchFamily="18" charset="0"/>
                          <a:ea typeface="+mn-ea"/>
                          <a:cs typeface="Times New Roman" panose="02020603050405020304" pitchFamily="18" charset="0"/>
                        </a:rPr>
                        <a:t>hỉ số sản xuất công nghiệp </a:t>
                      </a:r>
                      <a:r>
                        <a:rPr lang="vi-VN" sz="2400" b="0" kern="1200">
                          <a:solidFill>
                            <a:schemeClr val="dk1"/>
                          </a:solidFill>
                          <a:effectLst/>
                          <a:latin typeface="Times New Roman" panose="02020603050405020304" pitchFamily="18" charset="0"/>
                          <a:ea typeface="+mn-ea"/>
                          <a:cs typeface="Times New Roman" panose="02020603050405020304" pitchFamily="18" charset="0"/>
                        </a:rPr>
                        <a:t>(IIP) </a:t>
                      </a:r>
                      <a:r>
                        <a:rPr lang="en-US" sz="2400" b="0" kern="1200">
                          <a:solidFill>
                            <a:schemeClr val="dk1"/>
                          </a:solidFill>
                          <a:effectLst/>
                          <a:latin typeface="Times New Roman" panose="02020603050405020304" pitchFamily="18" charset="0"/>
                          <a:ea typeface="+mn-ea"/>
                          <a:cs typeface="Times New Roman" panose="02020603050405020304" pitchFamily="18" charset="0"/>
                        </a:rPr>
                        <a:t>tăng 6,32</a:t>
                      </a:r>
                      <a:r>
                        <a:rPr lang="pt-BR" sz="2400" b="0" kern="1200">
                          <a:solidFill>
                            <a:schemeClr val="dk1"/>
                          </a:solidFill>
                          <a:effectLst/>
                          <a:latin typeface="Times New Roman" panose="02020603050405020304" pitchFamily="18" charset="0"/>
                          <a:ea typeface="+mn-ea"/>
                          <a:cs typeface="Times New Roman" panose="02020603050405020304" pitchFamily="18" charset="0"/>
                        </a:rPr>
                        <a:t>% so</a:t>
                      </a:r>
                      <a:r>
                        <a:rPr lang="vi-VN" sz="2400" b="0" kern="1200">
                          <a:solidFill>
                            <a:schemeClr val="dk1"/>
                          </a:solidFill>
                          <a:effectLst/>
                          <a:latin typeface="Times New Roman" panose="02020603050405020304" pitchFamily="18" charset="0"/>
                          <a:ea typeface="+mn-ea"/>
                          <a:cs typeface="Times New Roman" panose="02020603050405020304" pitchFamily="18" charset="0"/>
                        </a:rPr>
                        <a:t> với</a:t>
                      </a:r>
                      <a:r>
                        <a:rPr lang="pt-BR" sz="2400" b="0" kern="1200">
                          <a:solidFill>
                            <a:schemeClr val="dk1"/>
                          </a:solidFill>
                          <a:effectLst/>
                          <a:latin typeface="Times New Roman" panose="02020603050405020304" pitchFamily="18" charset="0"/>
                          <a:ea typeface="+mn-ea"/>
                          <a:cs typeface="Times New Roman" panose="02020603050405020304" pitchFamily="18" charset="0"/>
                        </a:rPr>
                        <a:t> cùng kỳ</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Một </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số ngành có chỉ số sản xuất tăng cao so với cùng kỳ như</a:t>
                      </a: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kern="1200">
                          <a:solidFill>
                            <a:schemeClr val="dk1"/>
                          </a:solidFill>
                          <a:effectLst/>
                          <a:latin typeface="Times New Roman" panose="02020603050405020304" pitchFamily="18" charset="0"/>
                          <a:ea typeface="+mn-ea"/>
                          <a:cs typeface="Times New Roman" panose="02020603050405020304" pitchFamily="18" charset="0"/>
                        </a:rPr>
                        <a:t>Sản xuất giường, tủ, bàn, ghế tăng 12,81%</a:t>
                      </a:r>
                      <a:r>
                        <a:rPr lang="vi-VN" sz="2400" b="0" kern="1200">
                          <a:solidFill>
                            <a:schemeClr val="dk1"/>
                          </a:solidFill>
                          <a:effectLst/>
                          <a:latin typeface="Times New Roman" panose="02020603050405020304" pitchFamily="18" charset="0"/>
                          <a:ea typeface="+mn-ea"/>
                          <a:cs typeface="Times New Roman" panose="02020603050405020304" pitchFamily="18" charset="0"/>
                        </a:rPr>
                        <a:t>; sản xuất chế biến thực phẩm tăng 7,85%; sản xuất trang phục tăng 5,71%...</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
        <p:nvSpPr>
          <p:cNvPr id="2" name="TextBox 1">
            <a:extLst>
              <a:ext uri="{FF2B5EF4-FFF2-40B4-BE49-F238E27FC236}">
                <a16:creationId xmlns:a16="http://schemas.microsoft.com/office/drawing/2014/main" id="{E38B1C3C-0A37-D3AB-C413-A951B08B1258}"/>
              </a:ext>
            </a:extLst>
          </p:cNvPr>
          <p:cNvSpPr txBox="1"/>
          <p:nvPr/>
        </p:nvSpPr>
        <p:spPr>
          <a:xfrm>
            <a:off x="7646275" y="6185732"/>
            <a:ext cx="42251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Chỉ số IIP 02 tháng năm 2024</a:t>
            </a:r>
            <a:endParaRPr lang="vi-VN" sz="2400" b="1" dirty="0">
              <a:latin typeface="+mj-lt"/>
              <a:cs typeface="Arial" panose="020B0604020202020204" pitchFamily="34" charset="0"/>
            </a:endParaRPr>
          </a:p>
        </p:txBody>
      </p:sp>
      <p:pic>
        <p:nvPicPr>
          <p:cNvPr id="4" name="Picture 3" descr="A poster with text and images of a robot arm and a tower&#10;&#10;Description automatically generated with medium confidence">
            <a:extLst>
              <a:ext uri="{FF2B5EF4-FFF2-40B4-BE49-F238E27FC236}">
                <a16:creationId xmlns:a16="http://schemas.microsoft.com/office/drawing/2014/main" id="{CB6987B9-C35B-6E86-4479-A248B4495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6275" y="441435"/>
            <a:ext cx="4225159" cy="5712838"/>
          </a:xfrm>
          <a:prstGeom prst="rect">
            <a:avLst/>
          </a:prstGeom>
        </p:spPr>
      </p:pic>
    </p:spTree>
    <p:extLst>
      <p:ext uri="{BB962C8B-B14F-4D97-AF65-F5344CB8AC3E}">
        <p14:creationId xmlns:p14="http://schemas.microsoft.com/office/powerpoint/2010/main" val="381078205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457128006"/>
              </p:ext>
            </p:extLst>
          </p:nvPr>
        </p:nvGraphicFramePr>
        <p:xfrm>
          <a:off x="289420" y="1384183"/>
          <a:ext cx="6585358" cy="4739640"/>
        </p:xfrm>
        <a:graphic>
          <a:graphicData uri="http://schemas.openxmlformats.org/drawingml/2006/table">
            <a:tbl>
              <a:tblPr firstRow="1" bandRow="1"/>
              <a:tblGrid>
                <a:gridCol w="6585358">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Tập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bồi</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GPMB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dự</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án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cao tốc Bắc-Nam</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it-IT" sz="2000" b="0" kern="1200" dirty="0">
                          <a:solidFill>
                            <a:schemeClr val="dk1"/>
                          </a:solidFill>
                          <a:effectLst/>
                          <a:latin typeface="Times New Roman" panose="02020603050405020304" pitchFamily="18" charset="0"/>
                          <a:ea typeface="+mn-ea"/>
                          <a:cs typeface="Times New Roman" panose="02020603050405020304" pitchFamily="18" charset="0"/>
                        </a:rPr>
                        <a:t>đoạn qua địa bàn tỉnh</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 đ</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ã bàn giao mặt </a:t>
                      </a:r>
                      <a:r>
                        <a:rPr lang="nl-NL" sz="2000" b="0" kern="1200">
                          <a:solidFill>
                            <a:schemeClr val="dk1"/>
                          </a:solidFill>
                          <a:effectLst/>
                          <a:latin typeface="Times New Roman" panose="02020603050405020304" pitchFamily="18" charset="0"/>
                          <a:ea typeface="+mn-ea"/>
                          <a:cs typeface="Times New Roman" panose="02020603050405020304" pitchFamily="18" charset="0"/>
                        </a:rPr>
                        <a:t>bằng </a:t>
                      </a:r>
                      <a:r>
                        <a:rPr lang="vi-VN" sz="2000" b="0" kern="1200">
                          <a:solidFill>
                            <a:schemeClr val="dk1"/>
                          </a:solidFill>
                          <a:effectLst/>
                          <a:latin typeface="Times New Roman" panose="02020603050405020304" pitchFamily="18" charset="0"/>
                          <a:ea typeface="+mn-ea"/>
                          <a:cs typeface="Times New Roman" panose="02020603050405020304" pitchFamily="18" charset="0"/>
                        </a:rPr>
                        <a:t>117,4</a:t>
                      </a:r>
                      <a:r>
                        <a:rPr lang="nl-NL" sz="2000" b="0" kern="1200">
                          <a:solidFill>
                            <a:schemeClr val="dk1"/>
                          </a:solidFill>
                          <a:effectLst/>
                          <a:latin typeface="Times New Roman" panose="02020603050405020304" pitchFamily="18" charset="0"/>
                          <a:ea typeface="+mn-ea"/>
                          <a:cs typeface="Times New Roman" panose="02020603050405020304" pitchFamily="18" charset="0"/>
                        </a:rPr>
                        <a:t>/117,</a:t>
                      </a:r>
                      <a:r>
                        <a:rPr lang="vi-VN" sz="2000" b="0" kern="1200">
                          <a:solidFill>
                            <a:schemeClr val="dk1"/>
                          </a:solidFill>
                          <a:effectLst/>
                          <a:latin typeface="Times New Roman" panose="02020603050405020304" pitchFamily="18" charset="0"/>
                          <a:ea typeface="+mn-ea"/>
                          <a:cs typeface="Times New Roman" panose="02020603050405020304" pitchFamily="18" charset="0"/>
                        </a:rPr>
                        <a:t>8</a:t>
                      </a:r>
                      <a:r>
                        <a:rPr lang="nl-NL" sz="2000" b="0" kern="1200">
                          <a:solidFill>
                            <a:schemeClr val="dk1"/>
                          </a:solidFill>
                          <a:effectLst/>
                          <a:latin typeface="Times New Roman" panose="02020603050405020304" pitchFamily="18" charset="0"/>
                          <a:ea typeface="+mn-ea"/>
                          <a:cs typeface="Times New Roman" panose="02020603050405020304" pitchFamily="18" charset="0"/>
                        </a:rPr>
                        <a:t>km </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chiều dài toàn tuyến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đạt </a:t>
                      </a:r>
                      <a:r>
                        <a:rPr lang="vi-VN" sz="2000" b="0" kern="1200">
                          <a:solidFill>
                            <a:schemeClr val="dk1"/>
                          </a:solidFill>
                          <a:effectLst/>
                          <a:latin typeface="Times New Roman" panose="02020603050405020304" pitchFamily="18" charset="0"/>
                          <a:ea typeface="+mn-ea"/>
                          <a:cs typeface="Times New Roman" panose="02020603050405020304" pitchFamily="18" charset="0"/>
                        </a:rPr>
                        <a:t>99,5%</a:t>
                      </a:r>
                      <a:r>
                        <a:rPr lang="nl-NL" sz="2000" b="0" kern="1200">
                          <a:solidFill>
                            <a:schemeClr val="dk1"/>
                          </a:solidFill>
                          <a:effectLst/>
                          <a:latin typeface="Times New Roman" panose="02020603050405020304" pitchFamily="18" charset="0"/>
                          <a:ea typeface="+mn-ea"/>
                          <a:cs typeface="Times New Roman" panose="02020603050405020304" pitchFamily="18" charset="0"/>
                        </a:rPr>
                        <a:t> </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Hiện nay còn tổng cộng 03 tổ chức (01 trên địa bàn thị xã Hoài Nhơn; 01 trên địa bàn thị xã An Nhơn và 01 trên địa bàn huyện Tuy Phước), chưa thống nhất phương án, nhận tiền, bàn giao mặt bằng. Cụ thể:</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0" marR="0" lvl="0" indent="54000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 Chi nhánh công trình Viettel Bình Định trên địa bàn thị xã Hoài Nhơn</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p>
                    <a:p>
                      <a:pPr marL="0" marR="0" lvl="0" indent="54000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 Công ty Hồng Hà, địa bàn An Nhơn</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p>
                    <a:p>
                      <a:pPr marL="0" marR="0" lvl="0" indent="54000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 </a:t>
                      </a:r>
                      <a:r>
                        <a:rPr lang="vi-VN" sz="2000" b="0" kern="1200">
                          <a:solidFill>
                            <a:schemeClr val="dk1"/>
                          </a:solidFill>
                          <a:effectLst/>
                          <a:latin typeface="Times New Roman" panose="02020603050405020304" pitchFamily="18" charset="0"/>
                          <a:ea typeface="+mn-ea"/>
                          <a:cs typeface="Times New Roman" panose="02020603050405020304" pitchFamily="18" charset="0"/>
                        </a:rPr>
                        <a:t>C</a:t>
                      </a:r>
                      <a:r>
                        <a:rPr lang="nl-NL" sz="2000" b="0" kern="1200">
                          <a:solidFill>
                            <a:schemeClr val="dk1"/>
                          </a:solidFill>
                          <a:effectLst/>
                          <a:latin typeface="Times New Roman" panose="02020603050405020304" pitchFamily="18" charset="0"/>
                          <a:ea typeface="+mn-ea"/>
                          <a:cs typeface="Times New Roman" panose="02020603050405020304" pitchFamily="18" charset="0"/>
                        </a:rPr>
                        <a:t>ông ty TNHH Vũ Hà, địa bàn Tuy Phước</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 Các ngành, các địa phương </a:t>
                      </a:r>
                      <a:r>
                        <a:rPr lang="vi-VN" sz="2000" b="0" kern="1200">
                          <a:solidFill>
                            <a:schemeClr val="dk1"/>
                          </a:solidFill>
                          <a:effectLst/>
                          <a:latin typeface="Times New Roman" panose="02020603050405020304" pitchFamily="18" charset="0"/>
                          <a:ea typeface="+mn-ea"/>
                          <a:cs typeface="Times New Roman" panose="02020603050405020304" pitchFamily="18" charset="0"/>
                        </a:rPr>
                        <a:t>t</a:t>
                      </a:r>
                      <a:r>
                        <a:rPr lang="it-IT" sz="2000" b="0" kern="1200">
                          <a:solidFill>
                            <a:schemeClr val="dk1"/>
                          </a:solidFill>
                          <a:effectLst/>
                          <a:latin typeface="Times New Roman" panose="02020603050405020304" pitchFamily="18" charset="0"/>
                          <a:ea typeface="+mn-ea"/>
                          <a:cs typeface="Times New Roman" panose="02020603050405020304" pitchFamily="18" charset="0"/>
                        </a:rPr>
                        <a:t>iếp </a:t>
                      </a:r>
                      <a:r>
                        <a:rPr lang="it-IT" sz="2000" b="0" kern="1200" dirty="0">
                          <a:solidFill>
                            <a:schemeClr val="dk1"/>
                          </a:solidFill>
                          <a:effectLst/>
                          <a:latin typeface="Times New Roman" panose="02020603050405020304" pitchFamily="18" charset="0"/>
                          <a:ea typeface="+mn-ea"/>
                          <a:cs typeface="Times New Roman" panose="02020603050405020304" pitchFamily="18" charset="0"/>
                        </a:rPr>
                        <a:t>tục </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triển khai các giải pháp nâng cao chất lượng các công trình xây dựng cơ bản trên địa bàn </a:t>
                      </a:r>
                      <a:r>
                        <a:rPr lang="vi-VN" sz="2000" b="0" kern="1200">
                          <a:solidFill>
                            <a:schemeClr val="dk1"/>
                          </a:solidFill>
                          <a:effectLst/>
                          <a:latin typeface="Times New Roman" panose="02020603050405020304" pitchFamily="18" charset="0"/>
                          <a:ea typeface="+mn-ea"/>
                          <a:cs typeface="Times New Roman" panose="02020603050405020304" pitchFamily="18" charset="0"/>
                        </a:rPr>
                        <a:t>tỉnh</a:t>
                      </a:r>
                      <a:r>
                        <a:rPr lang="en-US" sz="2000" b="0" kern="1200">
                          <a:solidFill>
                            <a:schemeClr val="dk1"/>
                          </a:solidFill>
                          <a:effectLst/>
                          <a:latin typeface="Times New Roman" panose="02020603050405020304" pitchFamily="18" charset="0"/>
                          <a:ea typeface="+mn-ea"/>
                          <a:cs typeface="Times New Roman" panose="02020603050405020304" pitchFamily="18" charset="0"/>
                        </a:rPr>
                        <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mj-lt"/>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306" y="1384183"/>
            <a:ext cx="5160164" cy="5093783"/>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951652091"/>
              </p:ext>
            </p:extLst>
          </p:nvPr>
        </p:nvGraphicFramePr>
        <p:xfrm>
          <a:off x="320011" y="1539214"/>
          <a:ext cx="5658063" cy="5029200"/>
        </p:xfrm>
        <a:graphic>
          <a:graphicData uri="http://schemas.openxmlformats.org/drawingml/2006/table">
            <a:tbl>
              <a:tblPr firstRow="1" bandRow="1"/>
              <a:tblGrid>
                <a:gridCol w="5658063">
                  <a:extLst>
                    <a:ext uri="{9D8B030D-6E8A-4147-A177-3AD203B41FA5}">
                      <a16:colId xmlns:a16="http://schemas.microsoft.com/office/drawing/2014/main" val="3655493598"/>
                    </a:ext>
                  </a:extLst>
                </a:gridCol>
              </a:tblGrid>
              <a:tr h="34541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000" b="0" kern="1200">
                          <a:solidFill>
                            <a:schemeClr val="dk1"/>
                          </a:solidFill>
                          <a:effectLst/>
                          <a:latin typeface="Times New Roman" panose="02020603050405020304" pitchFamily="18" charset="0"/>
                          <a:ea typeface="+mn-ea"/>
                          <a:cs typeface="Times New Roman" panose="02020603050405020304" pitchFamily="18" charset="0"/>
                        </a:rPr>
                        <a:t>Tháng 0</a:t>
                      </a:r>
                      <a:r>
                        <a:rPr lang="vi-VN" sz="2000" b="0" kern="1200">
                          <a:solidFill>
                            <a:schemeClr val="dk1"/>
                          </a:solidFill>
                          <a:effectLst/>
                          <a:latin typeface="Times New Roman" panose="02020603050405020304" pitchFamily="18" charset="0"/>
                          <a:ea typeface="+mn-ea"/>
                          <a:cs typeface="Times New Roman" panose="02020603050405020304" pitchFamily="18" charset="0"/>
                        </a:rPr>
                        <a:t>2</a:t>
                      </a:r>
                      <a:r>
                        <a:rPr lang="de-DE" sz="2000" b="0" kern="1200">
                          <a:solidFill>
                            <a:schemeClr val="dk1"/>
                          </a:solidFill>
                          <a:effectLst/>
                          <a:latin typeface="Times New Roman" panose="02020603050405020304" pitchFamily="18" charset="0"/>
                          <a:ea typeface="+mn-ea"/>
                          <a:cs typeface="Times New Roman" panose="02020603050405020304" pitchFamily="18" charset="0"/>
                        </a:rPr>
                        <a:t>/2024 là Tết Nguyên đán Giáp Thìn năm 2024 nên nhu cầu mua sắm tại các chợ truyền thống, siêu thị và trung tâm thương mại nhộn nhịp và sôi động hơn </a:t>
                      </a:r>
                      <a:r>
                        <a:rPr lang="vi-VN" sz="2000" b="0" kern="1200">
                          <a:solidFill>
                            <a:schemeClr val="dk1"/>
                          </a:solidFill>
                          <a:effectLst/>
                          <a:latin typeface="Times New Roman" panose="02020603050405020304" pitchFamily="18" charset="0"/>
                          <a:ea typeface="+mn-ea"/>
                          <a:cs typeface="Times New Roman" panose="02020603050405020304" pitchFamily="18" charset="0"/>
                        </a:rPr>
                        <a:t>so với </a:t>
                      </a:r>
                      <a:r>
                        <a:rPr lang="de-DE" sz="2000" b="0" kern="1200">
                          <a:solidFill>
                            <a:schemeClr val="dk1"/>
                          </a:solidFill>
                          <a:effectLst/>
                          <a:latin typeface="Times New Roman" panose="02020603050405020304" pitchFamily="18" charset="0"/>
                          <a:ea typeface="+mn-ea"/>
                          <a:cs typeface="Times New Roman" panose="02020603050405020304" pitchFamily="18" charset="0"/>
                        </a:rPr>
                        <a:t>những tháng trước.</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Thị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hàng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dạng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ổn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nhu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mua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sắm</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err="1">
                          <a:solidFill>
                            <a:schemeClr val="dk1"/>
                          </a:solidFill>
                          <a:effectLst/>
                          <a:latin typeface="Times New Roman" panose="02020603050405020304" pitchFamily="18" charset="0"/>
                          <a:ea typeface="+mn-ea"/>
                          <a:cs typeface="Times New Roman" panose="02020603050405020304" pitchFamily="18" charset="0"/>
                        </a:rPr>
                        <a:t>dân</a:t>
                      </a:r>
                      <a:r>
                        <a:rPr lang="en-US" sz="2000" b="0" kern="1200">
                          <a:solidFill>
                            <a:schemeClr val="dk1"/>
                          </a:solidFill>
                          <a:effectLst/>
                          <a:latin typeface="Times New Roman" panose="02020603050405020304" pitchFamily="18" charset="0"/>
                          <a:ea typeface="+mn-ea"/>
                          <a:cs typeface="Times New Roman" panose="02020603050405020304" pitchFamily="18" charset="0"/>
                        </a:rPr>
                        <a:t>.</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Tổng mức bán lẻ hàng hóa và doanh thu dịch vụ tiêu dùng tháng 02 tháng đầu năm ước đạt 18.323,1 tỷ đồng, tăng 8,8%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Công tác kiểm tra, kiểm soát thị trường trước</a:t>
                      </a:r>
                      <a:r>
                        <a:rPr lang="vi-VN" sz="2000" b="0" kern="1200">
                          <a:solidFill>
                            <a:schemeClr val="dk1"/>
                          </a:solidFill>
                          <a:effectLst/>
                          <a:latin typeface="Times New Roman" panose="02020603050405020304" pitchFamily="18" charset="0"/>
                          <a:ea typeface="+mn-ea"/>
                          <a:cs typeface="Times New Roman" panose="02020603050405020304" pitchFamily="18" charset="0"/>
                        </a:rPr>
                        <a:t>, trong và sau</a:t>
                      </a:r>
                      <a:r>
                        <a:rPr lang="nl-NL" sz="2000" b="0" kern="1200">
                          <a:solidFill>
                            <a:schemeClr val="dk1"/>
                          </a:solidFill>
                          <a:effectLst/>
                          <a:latin typeface="Times New Roman" panose="02020603050405020304" pitchFamily="18" charset="0"/>
                          <a:ea typeface="+mn-ea"/>
                          <a:cs typeface="Times New Roman" panose="02020603050405020304" pitchFamily="18" charset="0"/>
                        </a:rPr>
                        <a:t> Tết được tăng cường góp phần đáng kể ổn định thị</a:t>
                      </a:r>
                      <a:r>
                        <a:rPr lang="vi-VN" sz="2000" b="0" kern="1200">
                          <a:solidFill>
                            <a:schemeClr val="dk1"/>
                          </a:solidFill>
                          <a:effectLst/>
                          <a:latin typeface="Times New Roman" panose="02020603050405020304" pitchFamily="18" charset="0"/>
                          <a:ea typeface="+mn-ea"/>
                          <a:cs typeface="Times New Roman" panose="02020603050405020304" pitchFamily="18" charset="0"/>
                        </a:rPr>
                        <a:t> trường</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852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a:t>
            </a:r>
            <a:r>
              <a:rPr lang="en-US" sz="2400" b="1" spc="-20">
                <a:solidFill>
                  <a:srgbClr val="100717"/>
                </a:solidFill>
                <a:latin typeface="Times New Roman" panose="02020603050405020304" pitchFamily="18" charset="0"/>
                <a:cs typeface="Times New Roman" panose="02020603050405020304" pitchFamily="18" charset="0"/>
              </a:rPr>
              <a:t>Thương mại, dịch vụ, du lịch, tài chính</a:t>
            </a:r>
            <a:endParaRPr lang="vi-VN" sz="2400" b="1">
              <a:latin typeface="+mj-lt"/>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3.1. </a:t>
            </a:r>
            <a:r>
              <a:rPr lang="en-US" sz="2400" b="1" spc="-20" dirty="0" err="1">
                <a:solidFill>
                  <a:srgbClr val="100717"/>
                </a:solidFill>
                <a:latin typeface="Times New Roman" panose="02020603050405020304" pitchFamily="18" charset="0"/>
                <a:cs typeface="Times New Roman" panose="02020603050405020304" pitchFamily="18" charset="0"/>
              </a:rPr>
              <a:t>Thương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mại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dịch</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vụ</a:t>
            </a:r>
            <a:endParaRPr lang="vi-VN" sz="2400" b="1" dirty="0">
              <a:latin typeface="+mj-lt"/>
              <a:cs typeface="Arial" panose="020B0604020202020204" pitchFamily="34" charset="0"/>
            </a:endParaRPr>
          </a:p>
        </p:txBody>
      </p:sp>
      <p:pic>
        <p:nvPicPr>
          <p:cNvPr id="5" name="Picture 4" descr="A poster with different images of buildings and other objects&#10;&#10;Description automatically generated with medium confidence">
            <a:extLst>
              <a:ext uri="{FF2B5EF4-FFF2-40B4-BE49-F238E27FC236}">
                <a16:creationId xmlns:a16="http://schemas.microsoft.com/office/drawing/2014/main" id="{626E7DC3-E3F8-D95C-B059-BD48A838C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074" y="1539214"/>
            <a:ext cx="6112499" cy="4617304"/>
          </a:xfrm>
          <a:prstGeom prst="rect">
            <a:avLst/>
          </a:prstGeom>
        </p:spPr>
      </p:pic>
    </p:spTree>
    <p:extLst>
      <p:ext uri="{BB962C8B-B14F-4D97-AF65-F5344CB8AC3E}">
        <p14:creationId xmlns:p14="http://schemas.microsoft.com/office/powerpoint/2010/main" val="21368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1493300" y="349050"/>
            <a:ext cx="6796060" cy="492443"/>
          </a:xfrm>
          <a:prstGeom prst="rect">
            <a:avLst/>
          </a:prstGeom>
          <a:noFill/>
        </p:spPr>
        <p:txBody>
          <a:bodyPr wrap="square">
            <a:spAutoFit/>
          </a:bodyPr>
          <a:lstStyle/>
          <a:p>
            <a:pPr>
              <a:lnSpc>
                <a:spcPct val="100000"/>
              </a:lnSpc>
            </a:pPr>
            <a:r>
              <a:rPr lang="vi-VN" sz="2600" b="1">
                <a:latin typeface="+mj-lt"/>
                <a:cs typeface="Arial" panose="020B0604020202020204" pitchFamily="34" charset="0"/>
              </a:rPr>
              <a:t>3.</a:t>
            </a:r>
            <a:r>
              <a:rPr lang="vi-VN" sz="2600" b="1" dirty="0">
                <a:latin typeface="Times New Roman" panose="02020603050405020304" pitchFamily="18" charset="0"/>
                <a:cs typeface="Times New Roman" panose="02020603050405020304" pitchFamily="18" charset="0"/>
              </a:rPr>
              <a:t>2</a:t>
            </a:r>
            <a:r>
              <a:rPr lang="vi-VN" sz="2600" b="1">
                <a:latin typeface="+mj-lt"/>
                <a:cs typeface="Arial" panose="020B0604020202020204" pitchFamily="34" charset="0"/>
              </a:rPr>
              <a:t>. </a:t>
            </a:r>
            <a:r>
              <a:rPr lang="en-US" sz="2600" b="1" spc="-20" dirty="0" err="1">
                <a:solidFill>
                  <a:srgbClr val="100717"/>
                </a:solidFill>
                <a:latin typeface="Times New Roman" panose="02020603050405020304" pitchFamily="18" charset="0"/>
                <a:cs typeface="Times New Roman" panose="02020603050405020304" pitchFamily="18" charset="0"/>
              </a:rPr>
              <a:t>Xuất</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Nhập</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khẩu</a:t>
            </a:r>
            <a:endParaRPr lang="vi-VN" sz="2600" b="1" dirty="0">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1AB8787A-1FEA-32E8-0574-EE49DE59D798}"/>
              </a:ext>
            </a:extLst>
          </p:cNvPr>
          <p:cNvGraphicFramePr>
            <a:graphicFrameLocks noGrp="1"/>
          </p:cNvGraphicFramePr>
          <p:nvPr>
            <p:extLst>
              <p:ext uri="{D42A27DB-BD31-4B8C-83A1-F6EECF244321}">
                <p14:modId xmlns:p14="http://schemas.microsoft.com/office/powerpoint/2010/main" val="4025909808"/>
              </p:ext>
            </p:extLst>
          </p:nvPr>
        </p:nvGraphicFramePr>
        <p:xfrm>
          <a:off x="173420" y="848464"/>
          <a:ext cx="7047187" cy="6035040"/>
        </p:xfrm>
        <a:graphic>
          <a:graphicData uri="http://schemas.openxmlformats.org/drawingml/2006/table">
            <a:tbl>
              <a:tblPr firstRow="1" bandRow="1"/>
              <a:tblGrid>
                <a:gridCol w="7047187">
                  <a:extLst>
                    <a:ext uri="{9D8B030D-6E8A-4147-A177-3AD203B41FA5}">
                      <a16:colId xmlns:a16="http://schemas.microsoft.com/office/drawing/2014/main" val="3655493598"/>
                    </a:ext>
                  </a:extLst>
                </a:gridCol>
              </a:tblGrid>
              <a:tr h="20643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Kim ngạch xuất khẩu hàng hóa tháng 02/2024 ước đạt 110 triệu USD, </a:t>
                      </a:r>
                      <a:r>
                        <a:rPr lang="en-US" sz="2400" b="0" kern="1200">
                          <a:solidFill>
                            <a:schemeClr val="dk1"/>
                          </a:solidFill>
                          <a:effectLst/>
                          <a:latin typeface="Times New Roman" panose="02020603050405020304" pitchFamily="18" charset="0"/>
                          <a:ea typeface="+mn-ea"/>
                          <a:cs typeface="Times New Roman" panose="02020603050405020304" pitchFamily="18" charset="0"/>
                        </a:rPr>
                        <a:t>giảm 25% so với tháng trước và giảm 3,1% so với cùng kỳ</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Tính chung 02 tháng, kim ngạch xuất khẩu </a:t>
                      </a:r>
                      <a:r>
                        <a:rPr lang="nl-NL" sz="2400" b="0" kern="1200">
                          <a:solidFill>
                            <a:schemeClr val="dk1"/>
                          </a:solidFill>
                          <a:effectLst/>
                          <a:latin typeface="Times New Roman" panose="02020603050405020304" pitchFamily="18" charset="0"/>
                          <a:ea typeface="+mn-ea"/>
                          <a:cs typeface="Times New Roman" panose="02020603050405020304" pitchFamily="18" charset="0"/>
                        </a:rPr>
                        <a:t>đạt </a:t>
                      </a:r>
                      <a:r>
                        <a:rPr lang="vi-VN" sz="2400" b="0" kern="1200">
                          <a:solidFill>
                            <a:schemeClr val="dk1"/>
                          </a:solidFill>
                          <a:effectLst/>
                          <a:latin typeface="Times New Roman" panose="02020603050405020304" pitchFamily="18" charset="0"/>
                          <a:ea typeface="+mn-ea"/>
                          <a:cs typeface="Times New Roman" panose="02020603050405020304" pitchFamily="18" charset="0"/>
                        </a:rPr>
                        <a:t>256,5 triệu USD, đạt 15,55</a:t>
                      </a:r>
                      <a:r>
                        <a:rPr lang="nl-NL" sz="2400" b="0" kern="1200">
                          <a:solidFill>
                            <a:schemeClr val="dk1"/>
                          </a:solidFill>
                          <a:effectLst/>
                          <a:latin typeface="Times New Roman" panose="02020603050405020304" pitchFamily="18" charset="0"/>
                          <a:ea typeface="+mn-ea"/>
                          <a:cs typeface="Times New Roman" panose="02020603050405020304" pitchFamily="18" charset="0"/>
                        </a:rPr>
                        <a:t>% kế hoạch năm (</a:t>
                      </a:r>
                      <a:r>
                        <a:rPr lang="nl-NL" sz="2400" b="0" i="1" kern="1200">
                          <a:solidFill>
                            <a:schemeClr val="dk1"/>
                          </a:solidFill>
                          <a:effectLst/>
                          <a:latin typeface="Times New Roman" panose="02020603050405020304" pitchFamily="18" charset="0"/>
                          <a:ea typeface="+mn-ea"/>
                          <a:cs typeface="Times New Roman" panose="02020603050405020304" pitchFamily="18" charset="0"/>
                        </a:rPr>
                        <a:t>kế hoạch năm 2024 là 1.650 triệu USD</a:t>
                      </a:r>
                      <a:r>
                        <a:rPr lang="nl-NL" sz="2400" b="0" kern="1200">
                          <a:solidFill>
                            <a:schemeClr val="dk1"/>
                          </a:solidFill>
                          <a:effectLst/>
                          <a:latin typeface="Times New Roman" panose="02020603050405020304" pitchFamily="18" charset="0"/>
                          <a:ea typeface="+mn-ea"/>
                          <a:cs typeface="Times New Roman" panose="02020603050405020304" pitchFamily="18" charset="0"/>
                        </a:rPr>
                        <a:t>), tăng </a:t>
                      </a:r>
                      <a:r>
                        <a:rPr lang="vi-VN" sz="2400" b="0" kern="1200">
                          <a:solidFill>
                            <a:schemeClr val="dk1"/>
                          </a:solidFill>
                          <a:effectLst/>
                          <a:latin typeface="Times New Roman" panose="02020603050405020304" pitchFamily="18" charset="0"/>
                          <a:ea typeface="+mn-ea"/>
                          <a:cs typeface="Times New Roman" panose="02020603050405020304" pitchFamily="18" charset="0"/>
                        </a:rPr>
                        <a:t>16,3</a:t>
                      </a:r>
                      <a:r>
                        <a:rPr lang="nl-NL" sz="2400" b="0" kern="1200">
                          <a:solidFill>
                            <a:schemeClr val="dk1"/>
                          </a:solidFill>
                          <a:effectLst/>
                          <a:latin typeface="Times New Roman" panose="02020603050405020304" pitchFamily="18" charset="0"/>
                          <a:ea typeface="+mn-ea"/>
                          <a:cs typeface="Times New Roman" panose="02020603050405020304" pitchFamily="18" charset="0"/>
                        </a:rPr>
                        <a:t>% so với cùng kỳ</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Các nhóm hàng xuất khẩu tăng mạnh so cùng kỳ gồm sắn và sản phẩm từ sắn tăng 46,4%; Quặng và khoáng sản khác tăng 168,8%; Sản phẩm từ chất dẻo tăng </a:t>
                      </a:r>
                      <a:r>
                        <a:rPr lang="en-US" sz="2400" b="0" kern="1200">
                          <a:solidFill>
                            <a:schemeClr val="dk1"/>
                          </a:solidFill>
                          <a:effectLst/>
                          <a:latin typeface="Times New Roman" panose="02020603050405020304" pitchFamily="18" charset="0"/>
                          <a:ea typeface="+mn-ea"/>
                          <a:cs typeface="Times New Roman" panose="02020603050405020304" pitchFamily="18" charset="0"/>
                        </a:rPr>
                        <a:t>30,4</a:t>
                      </a:r>
                      <a:r>
                        <a:rPr lang="vi-VN" sz="2400" b="0" kern="1200">
                          <a:solidFill>
                            <a:schemeClr val="dk1"/>
                          </a:solidFill>
                          <a:effectLst/>
                          <a:latin typeface="Times New Roman" panose="02020603050405020304" pitchFamily="18" charset="0"/>
                          <a:ea typeface="+mn-ea"/>
                          <a:cs typeface="Times New Roman" panose="02020603050405020304" pitchFamily="18" charset="0"/>
                        </a:rPr>
                        <a:t>%; Gỗ tăng 2,1%; Sản phẩm gỗ tăng 1,9%; Hàng dệt may tăng </a:t>
                      </a:r>
                      <a:r>
                        <a:rPr lang="en-US" sz="2400" b="0" kern="1200">
                          <a:solidFill>
                            <a:schemeClr val="dk1"/>
                          </a:solidFill>
                          <a:effectLst/>
                          <a:latin typeface="Times New Roman" panose="02020603050405020304" pitchFamily="18" charset="0"/>
                          <a:ea typeface="+mn-ea"/>
                          <a:cs typeface="Times New Roman" panose="02020603050405020304" pitchFamily="18" charset="0"/>
                        </a:rPr>
                        <a:t>4,1</a:t>
                      </a:r>
                      <a:r>
                        <a:rPr lang="vi-VN" sz="2400" b="0" kern="1200">
                          <a:solidFill>
                            <a:schemeClr val="dk1"/>
                          </a:solidFill>
                          <a:effectLst/>
                          <a:latin typeface="Times New Roman" panose="02020603050405020304" pitchFamily="18" charset="0"/>
                          <a:ea typeface="+mn-ea"/>
                          <a:cs typeface="Times New Roman" panose="02020603050405020304" pitchFamily="18" charset="0"/>
                        </a:rPr>
                        <a:t>%; Giày dép các loại tăng 25,7%.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Kim ngạch nhập khẩu hàng hóa tháng 02 tháng ước đạt </a:t>
                      </a:r>
                      <a:r>
                        <a:rPr lang="es-ES" sz="2400" b="0" kern="1200">
                          <a:solidFill>
                            <a:schemeClr val="dk1"/>
                          </a:solidFill>
                          <a:effectLst/>
                          <a:latin typeface="Times New Roman" panose="02020603050405020304" pitchFamily="18" charset="0"/>
                          <a:ea typeface="+mn-ea"/>
                          <a:cs typeface="Times New Roman" panose="02020603050405020304" pitchFamily="18" charset="0"/>
                        </a:rPr>
                        <a:t>52,5 triệu USD, giảm </a:t>
                      </a:r>
                      <a:r>
                        <a:rPr lang="en-US" sz="2400" b="0" kern="1200">
                          <a:solidFill>
                            <a:schemeClr val="dk1"/>
                          </a:solidFill>
                          <a:effectLst/>
                          <a:latin typeface="Times New Roman" panose="02020603050405020304" pitchFamily="18" charset="0"/>
                          <a:ea typeface="+mn-ea"/>
                          <a:cs typeface="Times New Roman" panose="02020603050405020304" pitchFamily="18" charset="0"/>
                        </a:rPr>
                        <a:t>3,7% so với cùng kỳ</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diagram of a ship with containers&#10;&#10;Description automatically generated">
            <a:extLst>
              <a:ext uri="{FF2B5EF4-FFF2-40B4-BE49-F238E27FC236}">
                <a16:creationId xmlns:a16="http://schemas.microsoft.com/office/drawing/2014/main" id="{2A3551FA-3C22-A656-C73E-577F815DF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607" y="1008993"/>
            <a:ext cx="4797973" cy="5499957"/>
          </a:xfrm>
          <a:prstGeom prst="rect">
            <a:avLst/>
          </a:prstGeom>
        </p:spPr>
      </p:pic>
    </p:spTree>
    <p:extLst>
      <p:ext uri="{BB962C8B-B14F-4D97-AF65-F5344CB8AC3E}">
        <p14:creationId xmlns:p14="http://schemas.microsoft.com/office/powerpoint/2010/main" val="269844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072894" y="179824"/>
            <a:ext cx="19027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3.3. Du </a:t>
            </a:r>
            <a:r>
              <a:rPr lang="en-US" sz="2800" b="1" spc="-20" err="1">
                <a:solidFill>
                  <a:srgbClr val="100717"/>
                </a:solidFill>
                <a:latin typeface="Times New Roman" panose="02020603050405020304" pitchFamily="18" charset="0"/>
                <a:cs typeface="Times New Roman" panose="02020603050405020304" pitchFamily="18" charset="0"/>
              </a:rPr>
              <a:t>lịch</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1657851518"/>
              </p:ext>
            </p:extLst>
          </p:nvPr>
        </p:nvGraphicFramePr>
        <p:xfrm>
          <a:off x="165055" y="830510"/>
          <a:ext cx="6598352" cy="6439101"/>
        </p:xfrm>
        <a:graphic>
          <a:graphicData uri="http://schemas.openxmlformats.org/drawingml/2006/table">
            <a:tbl>
              <a:tblPr firstRow="1" bandRow="1"/>
              <a:tblGrid>
                <a:gridCol w="659835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 Để thu hút du khách đến tham quan, tạo không khí vui tươi mừng năm mới, ngành du lịch đã xây dựng, tổ chức nhiều Chương trình, sự kiện thu hút nhân dân và du khách tham quan, thưởng thức. Qua đó, đánh dấu bước khởi đầu thành công trong chuỗi các sự kiện văn hoá - thể thao - du lịch của tỉnh Bình Định năm 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 Tại các khu, điểm, điểm đến du lịch; các cơ sở lưu trú lớn đã trang trí các biểu tượng về Tết cổ truyền Việt Nam tại các khu vực riêng để du khách check-in, chụp ảnh và có nhiều chương trình khuyến mãi, giảm giá hấp dẫn để thu hút khách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Times New Roman" panose="02020603050405020304" pitchFamily="18" charset="0"/>
                          <a:ea typeface="+mn-ea"/>
                          <a:cs typeface="Times New Roman" panose="02020603050405020304" pitchFamily="18" charset="0"/>
                        </a:rPr>
                        <a:t> Lượng khách du lịch đến tỉnh tháng 02 đạt khoảng 770.000 nghìn lượt. Lũy kế 02 tháng đầu năm, tổng lượt khách du lịch đạt khoảng 1,2 triệu lượt, tăng 32,1% so với cùng kỳ</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Times New Roman" panose="02020603050405020304" pitchFamily="18" charset="0"/>
                          <a:ea typeface="+mn-ea"/>
                          <a:cs typeface="Times New Roman" panose="02020603050405020304" pitchFamily="18" charset="0"/>
                        </a:rPr>
                        <a:t> Tỉnh tiếp tục đẩy mạnh quảng bá xúc tiến để đưa Bình Định là địa phương dẫn đầu về đón khách du lịch MICE của khu vực miền Trung và cả nước, trong 02 tháng đầu năm 2024, cả tỉnh đã tổ chức hơn 35 hội nghị, hội thảo thu hút gần 6.500 lượt khách</a:t>
                      </a:r>
                      <a:endParaRPr lang="vi-VN" sz="20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040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6" name="Picture 5" descr="Several sailboats in the water&#10;&#10;Description automatically generated">
            <a:extLst>
              <a:ext uri="{FF2B5EF4-FFF2-40B4-BE49-F238E27FC236}">
                <a16:creationId xmlns:a16="http://schemas.microsoft.com/office/drawing/2014/main" id="{45CD76DB-7D15-2C61-77AC-AA74C6CC6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39" y="3770559"/>
            <a:ext cx="5078806" cy="2953521"/>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AEE2B6C9-4037-6611-873E-33A1BAAC0AB1}"/>
              </a:ext>
            </a:extLst>
          </p:cNvPr>
          <p:cNvPicPr>
            <a:picLocks noChangeAspect="1"/>
          </p:cNvPicPr>
          <p:nvPr/>
        </p:nvPicPr>
        <p:blipFill rotWithShape="1">
          <a:blip r:embed="rId3">
            <a:extLst>
              <a:ext uri="{28A0092B-C50C-407E-A947-70E740481C1C}">
                <a14:useLocalDpi xmlns:a14="http://schemas.microsoft.com/office/drawing/2010/main" val="0"/>
              </a:ext>
            </a:extLst>
          </a:blip>
          <a:srcRect l="12685" r="17971" b="-1"/>
          <a:stretch/>
        </p:blipFill>
        <p:spPr>
          <a:xfrm>
            <a:off x="6948139" y="441434"/>
            <a:ext cx="5078806" cy="327627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Tree>
    <p:extLst>
      <p:ext uri="{BB962C8B-B14F-4D97-AF65-F5344CB8AC3E}">
        <p14:creationId xmlns:p14="http://schemas.microsoft.com/office/powerpoint/2010/main" val="202805001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200017" y="3390629"/>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XSKT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5894963" y="1289390"/>
            <a:ext cx="564116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1.293,3 </a:t>
            </a:r>
            <a:r>
              <a:rPr lang="en-US" sz="2800" b="1" err="1">
                <a:solidFill>
                  <a:srgbClr val="C00000"/>
                </a:solidFill>
                <a:latin typeface="Times New Roman" panose="02020603050405020304" pitchFamily="18" charset="0"/>
                <a:cs typeface="Times New Roman" panose="02020603050405020304" pitchFamily="18" charset="0"/>
              </a:rPr>
              <a:t>tỷ</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đồng</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đạt</a:t>
            </a:r>
            <a:r>
              <a:rPr lang="en-US" sz="2800" b="1">
                <a:solidFill>
                  <a:srgbClr val="C00000"/>
                </a:solidFill>
                <a:latin typeface="Times New Roman" panose="02020603050405020304" pitchFamily="18" charset="0"/>
                <a:cs typeface="Times New Roman" panose="02020603050405020304" pitchFamily="18" charset="0"/>
              </a:rPr>
              <a:t> 12,7% </a:t>
            </a:r>
            <a:r>
              <a:rPr lang="en-US" sz="2800" b="1" err="1">
                <a:solidFill>
                  <a:srgbClr val="C00000"/>
                </a:solidFill>
                <a:latin typeface="Times New Roman" panose="02020603050405020304" pitchFamily="18" charset="0"/>
                <a:cs typeface="Times New Roman" panose="02020603050405020304" pitchFamily="18" charset="0"/>
              </a:rPr>
              <a:t>dự</a:t>
            </a:r>
            <a:r>
              <a:rPr lang="en-US" sz="2800" b="1">
                <a:solidFill>
                  <a:srgbClr val="C00000"/>
                </a:solidFill>
                <a:latin typeface="Times New Roman" panose="02020603050405020304" pitchFamily="18" charset="0"/>
                <a:cs typeface="Times New Roman" panose="02020603050405020304" pitchFamily="18" charset="0"/>
              </a:rPr>
              <a:t>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2968819" cy="461665"/>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5968943" y="2923773"/>
            <a:ext cx="5350698"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489,7 </a:t>
            </a:r>
            <a:r>
              <a:rPr lang="en-US" sz="2800" b="1" err="1">
                <a:solidFill>
                  <a:srgbClr val="C00000"/>
                </a:solidFill>
                <a:latin typeface="Times New Roman" panose="02020603050405020304" pitchFamily="18" charset="0"/>
                <a:cs typeface="Times New Roman" panose="02020603050405020304" pitchFamily="18" charset="0"/>
              </a:rPr>
              <a:t>tỷ</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đồng</a:t>
            </a:r>
            <a:r>
              <a:rPr lang="en-US" sz="2800" b="1">
                <a:solidFill>
                  <a:srgbClr val="C00000"/>
                </a:solidFill>
                <a:latin typeface="Times New Roman" panose="02020603050405020304" pitchFamily="18" charset="0"/>
                <a:cs typeface="Times New Roman" panose="02020603050405020304" pitchFamily="18" charset="0"/>
              </a:rPr>
              <a:t>, đạt 8,0% </a:t>
            </a:r>
            <a:r>
              <a:rPr lang="en-US" sz="2800" b="1" err="1">
                <a:solidFill>
                  <a:srgbClr val="C00000"/>
                </a:solidFill>
                <a:latin typeface="Times New Roman" panose="02020603050405020304" pitchFamily="18" charset="0"/>
                <a:cs typeface="Times New Roman" panose="02020603050405020304" pitchFamily="18" charset="0"/>
              </a:rPr>
              <a:t>dự</a:t>
            </a:r>
            <a:r>
              <a:rPr lang="en-US" sz="2800" b="1">
                <a:solidFill>
                  <a:srgbClr val="C00000"/>
                </a:solidFill>
                <a:latin typeface="Times New Roman" panose="02020603050405020304" pitchFamily="18" charset="0"/>
                <a:cs typeface="Times New Roman" panose="02020603050405020304" pitchFamily="18" charset="0"/>
              </a:rPr>
              <a:t> toán</a:t>
            </a:r>
          </a:p>
        </p:txBody>
      </p:sp>
      <p:sp>
        <p:nvSpPr>
          <p:cNvPr id="2" name="Rectangle 1">
            <a:extLst>
              <a:ext uri="{FF2B5EF4-FFF2-40B4-BE49-F238E27FC236}">
                <a16:creationId xmlns:a16="http://schemas.microsoft.com/office/drawing/2014/main" id="{80607D77-8D89-B2B8-17A1-5EC409702721}"/>
              </a:ext>
            </a:extLst>
          </p:cNvPr>
          <p:cNvSpPr/>
          <p:nvPr/>
        </p:nvSpPr>
        <p:spPr>
          <a:xfrm>
            <a:off x="177757" y="2060553"/>
            <a:ext cx="3983309"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231854" y="2543889"/>
            <a:ext cx="4802530" cy="707886"/>
          </a:xfrm>
          <a:prstGeom prst="rect">
            <a:avLst/>
          </a:prstGeom>
          <a:noFill/>
        </p:spPr>
        <p:txBody>
          <a:bodyPr wrap="square" rtlCol="0">
            <a:spAutoFit/>
          </a:bodyPr>
          <a:lstStyle/>
          <a:p>
            <a:pPr algn="ctr"/>
            <a:r>
              <a:rPr lang="en-US" sz="2200" b="1">
                <a:solidFill>
                  <a:srgbClr val="C00000"/>
                </a:solidFill>
                <a:latin typeface="Times New Roman" panose="02020603050405020304" pitchFamily="18" charset="0"/>
                <a:cs typeface="Times New Roman" panose="02020603050405020304" pitchFamily="18" charset="0"/>
              </a:rPr>
              <a:t>2.012,1 tỷ </a:t>
            </a:r>
            <a:r>
              <a:rPr lang="en-US" sz="2200" b="1" err="1">
                <a:solidFill>
                  <a:srgbClr val="C00000"/>
                </a:solidFill>
                <a:latin typeface="Times New Roman" panose="02020603050405020304" pitchFamily="18" charset="0"/>
                <a:cs typeface="Times New Roman" panose="02020603050405020304" pitchFamily="18" charset="0"/>
              </a:rPr>
              <a:t>đồng</a:t>
            </a:r>
            <a:r>
              <a:rPr lang="en-US" sz="2200" b="1">
                <a:solidFill>
                  <a:srgbClr val="C00000"/>
                </a:solidFill>
                <a:latin typeface="Times New Roman" panose="02020603050405020304" pitchFamily="18" charset="0"/>
                <a:cs typeface="Times New Roman" panose="02020603050405020304" pitchFamily="18" charset="0"/>
              </a:rPr>
              <a:t>, </a:t>
            </a:r>
            <a:r>
              <a:rPr lang="en-US" sz="2200" b="1" err="1">
                <a:solidFill>
                  <a:srgbClr val="C00000"/>
                </a:solidFill>
                <a:latin typeface="Times New Roman" panose="02020603050405020304" pitchFamily="18" charset="0"/>
                <a:cs typeface="Times New Roman" panose="02020603050405020304" pitchFamily="18" charset="0"/>
              </a:rPr>
              <a:t>đạt</a:t>
            </a:r>
            <a:r>
              <a:rPr lang="en-US" sz="2200" b="1">
                <a:solidFill>
                  <a:srgbClr val="C00000"/>
                </a:solidFill>
                <a:latin typeface="Times New Roman" panose="02020603050405020304" pitchFamily="18" charset="0"/>
                <a:cs typeface="Times New Roman" panose="02020603050405020304" pitchFamily="18" charset="0"/>
              </a:rPr>
              <a:t> 13,4% </a:t>
            </a:r>
            <a:r>
              <a:rPr lang="en-US" b="1" err="1">
                <a:solidFill>
                  <a:srgbClr val="C00000"/>
                </a:solidFill>
                <a:latin typeface="Times New Roman" panose="02020603050405020304" pitchFamily="18" charset="0"/>
                <a:cs typeface="Times New Roman" panose="02020603050405020304" pitchFamily="18" charset="0"/>
              </a:rPr>
              <a:t>dự</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toán</a:t>
            </a:r>
            <a:endParaRPr lang="en-US" b="1">
              <a:solidFill>
                <a:srgbClr val="C00000"/>
              </a:solidFill>
              <a:latin typeface="Times New Roman" panose="02020603050405020304" pitchFamily="18" charset="0"/>
              <a:cs typeface="Times New Roman" panose="02020603050405020304" pitchFamily="18" charset="0"/>
            </a:endParaRPr>
          </a:p>
          <a:p>
            <a:pPr algn="ctr"/>
            <a:r>
              <a:rPr lang="en-US" b="1">
                <a:solidFill>
                  <a:srgbClr val="C0000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968943" y="4515991"/>
            <a:ext cx="5267023"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157,6 </a:t>
            </a:r>
            <a:r>
              <a:rPr lang="en-US" sz="2800" b="1" err="1">
                <a:solidFill>
                  <a:srgbClr val="C00000"/>
                </a:solidFill>
                <a:latin typeface="Times New Roman" panose="02020603050405020304" pitchFamily="18" charset="0"/>
                <a:cs typeface="Times New Roman" panose="02020603050405020304" pitchFamily="18" charset="0"/>
              </a:rPr>
              <a:t>tỷ</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đồng</a:t>
            </a:r>
            <a:r>
              <a:rPr lang="en-US" sz="2800" b="1">
                <a:solidFill>
                  <a:srgbClr val="C00000"/>
                </a:solidFill>
                <a:latin typeface="Times New Roman" panose="02020603050405020304" pitchFamily="18" charset="0"/>
                <a:cs typeface="Times New Roman" panose="02020603050405020304" pitchFamily="18" charset="0"/>
              </a:rPr>
              <a:t>, đạt 35% </a:t>
            </a:r>
            <a:r>
              <a:rPr lang="en-US" sz="2800" b="1" err="1">
                <a:solidFill>
                  <a:srgbClr val="C00000"/>
                </a:solidFill>
                <a:latin typeface="Times New Roman" panose="02020603050405020304" pitchFamily="18" charset="0"/>
                <a:cs typeface="Times New Roman" panose="02020603050405020304" pitchFamily="18" charset="0"/>
              </a:rPr>
              <a:t>dự</a:t>
            </a:r>
            <a:r>
              <a:rPr lang="en-US" sz="2800" b="1">
                <a:solidFill>
                  <a:srgbClr val="C00000"/>
                </a:solidFill>
                <a:latin typeface="Times New Roman" panose="02020603050405020304" pitchFamily="18" charset="0"/>
                <a:cs typeface="Times New Roman" panose="02020603050405020304" pitchFamily="18" charset="0"/>
              </a:rPr>
              <a:t>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185436" y="1557466"/>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208573" y="3078068"/>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1597810" y="5615736"/>
            <a:ext cx="10362579"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1607364" y="5906358"/>
            <a:ext cx="10271447"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Tổng</a:t>
            </a:r>
            <a:r>
              <a:rPr lang="en-US" sz="2400" b="1">
                <a:solidFill>
                  <a:srgbClr val="002060"/>
                </a:solidFill>
                <a:latin typeface="Times New Roman" panose="02020603050405020304" pitchFamily="18" charset="0"/>
                <a:cs typeface="Times New Roman" panose="02020603050405020304" pitchFamily="18" charset="0"/>
              </a:rPr>
              <a:t> chi </a:t>
            </a:r>
            <a:r>
              <a:rPr lang="en-US" sz="2400" b="1" err="1">
                <a:solidFill>
                  <a:srgbClr val="002060"/>
                </a:solidFill>
                <a:latin typeface="Times New Roman" panose="02020603050405020304" pitchFamily="18" charset="0"/>
                <a:cs typeface="Times New Roman" panose="02020603050405020304" pitchFamily="18" charset="0"/>
              </a:rPr>
              <a:t>ngân</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sách</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nhà</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nước</a:t>
            </a:r>
            <a:r>
              <a:rPr lang="en-US" sz="2400" b="1">
                <a:solidFill>
                  <a:srgbClr val="00206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2.945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đạt</a:t>
            </a:r>
            <a:r>
              <a:rPr lang="en-US" sz="2400" b="1">
                <a:solidFill>
                  <a:srgbClr val="C00000"/>
                </a:solidFill>
                <a:latin typeface="Times New Roman" panose="02020603050405020304" pitchFamily="18" charset="0"/>
                <a:cs typeface="Times New Roman" panose="02020603050405020304" pitchFamily="18" charset="0"/>
              </a:rPr>
              <a:t> 13,7% </a:t>
            </a:r>
            <a:r>
              <a:rPr lang="en-US" sz="2400" b="1" err="1">
                <a:solidFill>
                  <a:srgbClr val="C00000"/>
                </a:solidFill>
                <a:latin typeface="Times New Roman" panose="02020603050405020304" pitchFamily="18" charset="0"/>
                <a:cs typeface="Times New Roman" panose="02020603050405020304" pitchFamily="18" charset="0"/>
              </a:rPr>
              <a:t>dự</a:t>
            </a:r>
            <a:r>
              <a:rPr lang="en-US" sz="2400" b="1">
                <a:solidFill>
                  <a:srgbClr val="C00000"/>
                </a:solidFill>
                <a:latin typeface="Times New Roman" panose="02020603050405020304" pitchFamily="18" charset="0"/>
                <a:cs typeface="Times New Roman" panose="02020603050405020304" pitchFamily="18" charset="0"/>
              </a:rPr>
              <a:t> toán; </a:t>
            </a:r>
            <a:r>
              <a:rPr lang="en-US" sz="2400" b="1">
                <a:solidFill>
                  <a:schemeClr val="accent6">
                    <a:lumMod val="50000"/>
                  </a:schemeClr>
                </a:solidFill>
                <a:latin typeface="Times New Roman" panose="02020603050405020304" pitchFamily="18" charset="0"/>
                <a:ea typeface="Roboto" panose="02000000000000000000" pitchFamily="2" charset="0"/>
                <a:cs typeface="Roboto"/>
                <a:sym typeface="Wingdings 3" panose="05040102010807070707" pitchFamily="18" charset="2"/>
              </a:rPr>
              <a:t>Giảm 2,3</a:t>
            </a:r>
            <a:r>
              <a:rPr lang="en" sz="2400" b="1">
                <a:solidFill>
                  <a:schemeClr val="accent6">
                    <a:lumMod val="50000"/>
                  </a:schemeClr>
                </a:solidFill>
                <a:ea typeface="Roboto" panose="02000000000000000000" pitchFamily="2" charset="0"/>
                <a:cs typeface="Fira Sans Extra Condensed"/>
                <a:sym typeface="Wingdings 3" panose="05040102010807070707" pitchFamily="18" charset="2"/>
              </a:rPr>
              <a:t>%</a:t>
            </a:r>
            <a:r>
              <a:rPr lang="en-US" sz="2400" b="1">
                <a:solidFill>
                  <a:srgbClr val="C00000"/>
                </a:solidFill>
                <a:latin typeface="Times New Roman" panose="02020603050405020304" pitchFamily="18" charset="0"/>
                <a:cs typeface="Times New Roman" panose="02020603050405020304" pitchFamily="18" charset="0"/>
              </a:rPr>
              <a:t> </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934226" y="328180"/>
            <a:ext cx="225023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 </a:t>
            </a:r>
            <a:r>
              <a:rPr lang="en-US" sz="2800" b="1" spc="-20" err="1">
                <a:solidFill>
                  <a:srgbClr val="100717"/>
                </a:solidFill>
                <a:latin typeface="Times New Roman" panose="02020603050405020304" pitchFamily="18" charset="0"/>
                <a:cs typeface="Times New Roman" panose="02020603050405020304" pitchFamily="18" charset="0"/>
              </a:rPr>
              <a:t>Tài</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chính</a:t>
            </a:r>
            <a:endParaRPr lang="en-US" sz="2800" b="1" spc="-20">
              <a:solidFill>
                <a:srgbClr val="100717"/>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1273991" y="733638"/>
            <a:ext cx="3991734"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3.4.1. Thu ngân sách tỉnh</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1131844" y="2943999"/>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27,9</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7631644" y="1865915"/>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19,2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7765620" y="3441856"/>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75,2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7624167" y="4991308"/>
            <a:ext cx="2124364"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309,6</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59596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C26C3-E6F4-C27A-8624-3A65D81B6008}"/>
              </a:ext>
            </a:extLst>
          </p:cNvPr>
          <p:cNvSpPr/>
          <p:nvPr/>
        </p:nvSpPr>
        <p:spPr>
          <a:xfrm>
            <a:off x="1053198" y="245597"/>
            <a:ext cx="7729617"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3.4.2. </a:t>
            </a:r>
            <a:r>
              <a:rPr lang="de-DE" sz="2800" b="1">
                <a:latin typeface="Times New Roman" panose="02020603050405020304" pitchFamily="18" charset="0"/>
                <a:cs typeface="Times New Roman" panose="02020603050405020304" pitchFamily="18" charset="0"/>
              </a:rPr>
              <a:t>Thu ngân sách </a:t>
            </a:r>
            <a:r>
              <a:rPr lang="vi-VN" sz="2800" b="1">
                <a:latin typeface="Times New Roman" panose="02020603050405020304" pitchFamily="18" charset="0"/>
                <a:cs typeface="Times New Roman" panose="02020603050405020304" pitchFamily="18" charset="0"/>
              </a:rPr>
              <a:t>các huyện, thị xã, thành phố</a:t>
            </a:r>
            <a:endParaRPr lang="en-US" sz="28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666AD7DA-80CE-7A42-976C-2FA0789BF7F5}"/>
              </a:ext>
            </a:extLst>
          </p:cNvPr>
          <p:cNvGraphicFramePr>
            <a:graphicFrameLocks noGrp="1"/>
          </p:cNvGraphicFramePr>
          <p:nvPr>
            <p:extLst>
              <p:ext uri="{D42A27DB-BD31-4B8C-83A1-F6EECF244321}">
                <p14:modId xmlns:p14="http://schemas.microsoft.com/office/powerpoint/2010/main" val="3887539920"/>
              </p:ext>
            </p:extLst>
          </p:nvPr>
        </p:nvGraphicFramePr>
        <p:xfrm>
          <a:off x="9813548" y="548939"/>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5" name="Table 4">
            <a:extLst>
              <a:ext uri="{FF2B5EF4-FFF2-40B4-BE49-F238E27FC236}">
                <a16:creationId xmlns:a16="http://schemas.microsoft.com/office/drawing/2014/main" id="{CDD83CC3-9956-9C4D-5400-4D7858A676B3}"/>
              </a:ext>
            </a:extLst>
          </p:cNvPr>
          <p:cNvGraphicFramePr>
            <a:graphicFrameLocks noGrp="1"/>
          </p:cNvGraphicFramePr>
          <p:nvPr>
            <p:extLst>
              <p:ext uri="{D42A27DB-BD31-4B8C-83A1-F6EECF244321}">
                <p14:modId xmlns:p14="http://schemas.microsoft.com/office/powerpoint/2010/main" val="934515432"/>
              </p:ext>
            </p:extLst>
          </p:nvPr>
        </p:nvGraphicFramePr>
        <p:xfrm>
          <a:off x="235940" y="835309"/>
          <a:ext cx="11585896" cy="5894633"/>
        </p:xfrm>
        <a:graphic>
          <a:graphicData uri="http://schemas.openxmlformats.org/drawingml/2006/table">
            <a:tbl>
              <a:tblPr/>
              <a:tblGrid>
                <a:gridCol w="527458">
                  <a:extLst>
                    <a:ext uri="{9D8B030D-6E8A-4147-A177-3AD203B41FA5}">
                      <a16:colId xmlns:a16="http://schemas.microsoft.com/office/drawing/2014/main" val="2540012132"/>
                    </a:ext>
                  </a:extLst>
                </a:gridCol>
                <a:gridCol w="989901">
                  <a:extLst>
                    <a:ext uri="{9D8B030D-6E8A-4147-A177-3AD203B41FA5}">
                      <a16:colId xmlns:a16="http://schemas.microsoft.com/office/drawing/2014/main" val="3637796341"/>
                    </a:ext>
                  </a:extLst>
                </a:gridCol>
                <a:gridCol w="915792">
                  <a:extLst>
                    <a:ext uri="{9D8B030D-6E8A-4147-A177-3AD203B41FA5}">
                      <a16:colId xmlns:a16="http://schemas.microsoft.com/office/drawing/2014/main" val="365518020"/>
                    </a:ext>
                  </a:extLst>
                </a:gridCol>
                <a:gridCol w="841371">
                  <a:extLst>
                    <a:ext uri="{9D8B030D-6E8A-4147-A177-3AD203B41FA5}">
                      <a16:colId xmlns:a16="http://schemas.microsoft.com/office/drawing/2014/main" val="268935594"/>
                    </a:ext>
                  </a:extLst>
                </a:gridCol>
                <a:gridCol w="844213">
                  <a:extLst>
                    <a:ext uri="{9D8B030D-6E8A-4147-A177-3AD203B41FA5}">
                      <a16:colId xmlns:a16="http://schemas.microsoft.com/office/drawing/2014/main" val="2340653641"/>
                    </a:ext>
                  </a:extLst>
                </a:gridCol>
                <a:gridCol w="775994">
                  <a:extLst>
                    <a:ext uri="{9D8B030D-6E8A-4147-A177-3AD203B41FA5}">
                      <a16:colId xmlns:a16="http://schemas.microsoft.com/office/drawing/2014/main" val="3985405566"/>
                    </a:ext>
                  </a:extLst>
                </a:gridCol>
                <a:gridCol w="795891">
                  <a:extLst>
                    <a:ext uri="{9D8B030D-6E8A-4147-A177-3AD203B41FA5}">
                      <a16:colId xmlns:a16="http://schemas.microsoft.com/office/drawing/2014/main" val="2370785013"/>
                    </a:ext>
                  </a:extLst>
                </a:gridCol>
                <a:gridCol w="775994">
                  <a:extLst>
                    <a:ext uri="{9D8B030D-6E8A-4147-A177-3AD203B41FA5}">
                      <a16:colId xmlns:a16="http://schemas.microsoft.com/office/drawing/2014/main" val="3892494351"/>
                    </a:ext>
                  </a:extLst>
                </a:gridCol>
                <a:gridCol w="795891">
                  <a:extLst>
                    <a:ext uri="{9D8B030D-6E8A-4147-A177-3AD203B41FA5}">
                      <a16:colId xmlns:a16="http://schemas.microsoft.com/office/drawing/2014/main" val="2580212528"/>
                    </a:ext>
                  </a:extLst>
                </a:gridCol>
                <a:gridCol w="932329">
                  <a:extLst>
                    <a:ext uri="{9D8B030D-6E8A-4147-A177-3AD203B41FA5}">
                      <a16:colId xmlns:a16="http://schemas.microsoft.com/office/drawing/2014/main" val="1064703463"/>
                    </a:ext>
                  </a:extLst>
                </a:gridCol>
                <a:gridCol w="932329">
                  <a:extLst>
                    <a:ext uri="{9D8B030D-6E8A-4147-A177-3AD203B41FA5}">
                      <a16:colId xmlns:a16="http://schemas.microsoft.com/office/drawing/2014/main" val="3700230589"/>
                    </a:ext>
                  </a:extLst>
                </a:gridCol>
                <a:gridCol w="844213">
                  <a:extLst>
                    <a:ext uri="{9D8B030D-6E8A-4147-A177-3AD203B41FA5}">
                      <a16:colId xmlns:a16="http://schemas.microsoft.com/office/drawing/2014/main" val="184271257"/>
                    </a:ext>
                  </a:extLst>
                </a:gridCol>
                <a:gridCol w="807260">
                  <a:extLst>
                    <a:ext uri="{9D8B030D-6E8A-4147-A177-3AD203B41FA5}">
                      <a16:colId xmlns:a16="http://schemas.microsoft.com/office/drawing/2014/main" val="1764540933"/>
                    </a:ext>
                  </a:extLst>
                </a:gridCol>
                <a:gridCol w="807260">
                  <a:extLst>
                    <a:ext uri="{9D8B030D-6E8A-4147-A177-3AD203B41FA5}">
                      <a16:colId xmlns:a16="http://schemas.microsoft.com/office/drawing/2014/main" val="2639004122"/>
                    </a:ext>
                  </a:extLst>
                </a:gridCol>
              </a:tblGrid>
              <a:tr h="392006">
                <a:tc rowSpan="3">
                  <a:txBody>
                    <a:bodyPr/>
                    <a:lstStyle/>
                    <a:p>
                      <a:pPr algn="ctr" fontAlgn="ctr"/>
                      <a:r>
                        <a:rPr lang="vi-VN" sz="1100" b="1" i="0" u="none" strike="noStrike">
                          <a:effectLst/>
                          <a:latin typeface="Times New Roman" panose="02020603050405020304" pitchFamily="18" charset="0"/>
                        </a:rPr>
                        <a:t>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vi-VN" sz="1100" b="1" i="0" u="none" strike="noStrike">
                          <a:effectLst/>
                          <a:latin typeface="Times New Roman" panose="02020603050405020304" pitchFamily="18" charset="0"/>
                        </a:rPr>
                        <a:t>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vi-VN" sz="1100" b="1" i="0" u="none" strike="noStrike">
                          <a:effectLst/>
                          <a:latin typeface="Times New Roman" panose="02020603050405020304" pitchFamily="18" charset="0"/>
                        </a:rPr>
                        <a:t>Dự toán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effectLst/>
                          <a:latin typeface="Times New Roman" panose="02020603050405020304" pitchFamily="18" charset="0"/>
                        </a:rPr>
                        <a:t>Lũy kế thực hiện 02 tháng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effectLst/>
                          <a:latin typeface="Times New Roman" panose="02020603050405020304" pitchFamily="18" charset="0"/>
                        </a:rPr>
                        <a:t>So sánh với dự toán 2024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100" b="1" i="0" u="none" strike="noStrike">
                          <a:effectLst/>
                          <a:latin typeface="Times New Roman" panose="02020603050405020304" pitchFamily="18" charset="0"/>
                        </a:rPr>
                        <a:t>So sánh với cùng kỳ năm 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478469665"/>
                  </a:ext>
                </a:extLst>
              </a:tr>
              <a:tr h="380805">
                <a:tc vMerge="1">
                  <a:txBody>
                    <a:bodyPr/>
                    <a:lstStyle/>
                    <a:p>
                      <a:endParaRPr lang="vi-VN"/>
                    </a:p>
                  </a:txBody>
                  <a:tcPr/>
                </a:tc>
                <a:tc vMerge="1">
                  <a:txBody>
                    <a:bodyPr/>
                    <a:lstStyle/>
                    <a:p>
                      <a:endParaRPr lang="vi-VN"/>
                    </a:p>
                  </a:txBody>
                  <a:tcPr/>
                </a:tc>
                <a:tc rowSpan="2">
                  <a:txBody>
                    <a:bodyPr/>
                    <a:lstStyle/>
                    <a:p>
                      <a:pPr algn="ctr" fontAlgn="ctr"/>
                      <a:r>
                        <a:rPr lang="vi-VN" sz="1100" b="1" i="0" u="none" strike="noStrike">
                          <a:effectLst/>
                          <a:latin typeface="Times New Roman" panose="02020603050405020304" pitchFamily="18" charset="0"/>
                        </a:rPr>
                        <a:t>Thu NSNN huyện, thị xã, thành phố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100" b="1" i="0" u="none" strike="noStrike">
                          <a:effectLst/>
                          <a:latin typeface="Times New Roman" panose="02020603050405020304" pitchFamily="18" charset="0"/>
                        </a:rPr>
                        <a:t>Thu NSNN huyện, thị xã, thành phố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100" b="1" i="0" u="none" strike="noStrike">
                          <a:effectLst/>
                          <a:latin typeface="Times New Roman" panose="02020603050405020304" pitchFamily="18" charset="0"/>
                        </a:rPr>
                        <a:t>Thu NSNN 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100" b="1" i="0" u="none" strike="noStrike">
                          <a:effectLst/>
                          <a:latin typeface="Times New Roman" panose="02020603050405020304" pitchFamily="18" charset="0"/>
                        </a:rPr>
                        <a:t>Thu NSNN huyện, thị xã, thành phố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0" i="0" u="none" strike="noStrike">
                          <a:effectLst/>
                          <a:latin typeface="Times New Roman" panose="02020603050405020304" pitchFamily="18" charset="0"/>
                        </a:rPr>
                        <a:t>Trong đó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213462092"/>
                  </a:ext>
                </a:extLst>
              </a:tr>
              <a:tr h="1411221">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1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1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1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100" b="0" i="1" u="none" strike="noStrike">
                          <a:effectLst/>
                          <a:latin typeface="Times New Roman" panose="02020603050405020304" pitchFamily="18" charset="0"/>
                        </a:rPr>
                        <a:t>Tiền sử dụng đất huyện, thị xã, thành phố hưởng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Thu NSNN huyện, thị xã, thành phố trừ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367508"/>
                  </a:ext>
                </a:extLst>
              </a:tr>
              <a:tr h="313605">
                <a:tc>
                  <a:txBody>
                    <a:bodyPr/>
                    <a:lstStyle/>
                    <a:p>
                      <a:pPr algn="ctr" fontAlgn="ctr"/>
                      <a:r>
                        <a:rPr lang="vi-VN" sz="1100" b="0" i="1" u="none" strike="noStrike">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402525"/>
                  </a:ext>
                </a:extLst>
              </a:tr>
              <a:tr h="235204">
                <a:tc>
                  <a:txBody>
                    <a:bodyPr/>
                    <a:lstStyle/>
                    <a:p>
                      <a:pPr algn="l" fontAlgn="b"/>
                      <a:r>
                        <a:rPr lang="vi-VN" sz="1400" b="1" i="0" u="none" strike="noStrike">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1" i="0" u="none" strike="noStrike">
                          <a:effectLst/>
                          <a:latin typeface="Times New Roman" panose="02020603050405020304" pitchFamily="18" charset="0"/>
                        </a:rPr>
                        <a:t>Tổng số</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7.843.260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2.512.000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5.331.260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1.377.273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353.930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1.023.343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54596508"/>
                  </a:ext>
                </a:extLst>
              </a:tr>
              <a:tr h="235204">
                <a:tc>
                  <a:txBody>
                    <a:bodyPr/>
                    <a:lstStyle/>
                    <a:p>
                      <a:pPr algn="ctr" fontAlgn="b"/>
                      <a:r>
                        <a:rPr lang="vi-VN" sz="1400" b="0" i="0" u="none" strike="noStrike">
                          <a:effectLst/>
                          <a:latin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Vân Canh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133.862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128.862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53.467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53.197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65690032"/>
                  </a:ext>
                </a:extLst>
              </a:tr>
              <a:tr h="235204">
                <a:tc>
                  <a:txBody>
                    <a:bodyPr/>
                    <a:lstStyle/>
                    <a:p>
                      <a:pPr algn="ctr" fontAlgn="b"/>
                      <a:r>
                        <a:rPr lang="vi-VN" sz="1400" b="0" i="0" u="none" strike="noStrike">
                          <a:effectLst/>
                          <a:latin typeface="Times New Roman" panose="02020603050405020304"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An Lão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47.316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37.316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12.982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3.531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9.451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69551938"/>
                  </a:ext>
                </a:extLst>
              </a:tr>
              <a:tr h="235204">
                <a:tc>
                  <a:txBody>
                    <a:bodyPr/>
                    <a:lstStyle/>
                    <a:p>
                      <a:pPr algn="ctr" fontAlgn="b"/>
                      <a:r>
                        <a:rPr lang="vi-VN" sz="1400" b="0" i="0" u="none" strike="noStrike">
                          <a:effectLst/>
                          <a:latin typeface="Times New Roman" panose="02020603050405020304"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Phù Mỹ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390.577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240.577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101.645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        53.864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47.781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00721846"/>
                  </a:ext>
                </a:extLst>
              </a:tr>
              <a:tr h="235204">
                <a:tc>
                  <a:txBody>
                    <a:bodyPr/>
                    <a:lstStyle/>
                    <a:p>
                      <a:pPr algn="ctr" fontAlgn="b"/>
                      <a:r>
                        <a:rPr lang="vi-VN" sz="1400" b="0" i="0" u="none" strike="noStrike">
                          <a:effectLst/>
                          <a:latin typeface="Times New Roman" panose="02020603050405020304" pitchFamily="18"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Tuy Phước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556.004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       305.000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251.004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125.999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        74.007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51.991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261,8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897,5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81514588"/>
                  </a:ext>
                </a:extLst>
              </a:tr>
              <a:tr h="235204">
                <a:tc>
                  <a:txBody>
                    <a:bodyPr/>
                    <a:lstStyle/>
                    <a:p>
                      <a:pPr algn="ctr" fontAlgn="b"/>
                      <a:r>
                        <a:rPr lang="vi-VN" sz="1400" b="0" i="0" u="none" strike="noStrike">
                          <a:effectLst/>
                          <a:latin typeface="Times New Roman" panose="02020603050405020304"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Vĩnh Thạnh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93.126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83.126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20.946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20.035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4.900,9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5255942"/>
                  </a:ext>
                </a:extLst>
              </a:tr>
              <a:tr h="235204">
                <a:tc>
                  <a:txBody>
                    <a:bodyPr/>
                    <a:lstStyle/>
                    <a:p>
                      <a:pPr algn="ctr" fontAlgn="b"/>
                      <a:r>
                        <a:rPr lang="vi-VN" sz="1400" b="0" i="0" u="none" strike="noStrike">
                          <a:effectLst/>
                          <a:latin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Tây Sơn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257.357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135.000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122.357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51.811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5.742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46.069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149,3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57302128"/>
                  </a:ext>
                </a:extLst>
              </a:tr>
              <a:tr h="235204">
                <a:tc>
                  <a:txBody>
                    <a:bodyPr/>
                    <a:lstStyle/>
                    <a:p>
                      <a:pPr algn="ctr" fontAlgn="b"/>
                      <a:r>
                        <a:rPr lang="vi-VN" sz="1400" b="0" i="0" u="none" strike="noStrike">
                          <a:effectLst/>
                          <a:latin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An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1.000.770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400.770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186.130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40.001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146.130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47992917"/>
                  </a:ext>
                </a:extLst>
              </a:tr>
              <a:tr h="235204">
                <a:tc>
                  <a:txBody>
                    <a:bodyPr/>
                    <a:lstStyle/>
                    <a:p>
                      <a:pPr algn="ctr" fontAlgn="b"/>
                      <a:r>
                        <a:rPr lang="vi-VN" sz="1400" b="0" i="0" u="none" strike="noStrike">
                          <a:effectLst/>
                          <a:latin typeface="Times New Roman" panose="02020603050405020304" pitchFamily="18"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Hoài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746.395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430.000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316.395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127.629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65.405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62.225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315361325"/>
                  </a:ext>
                </a:extLst>
              </a:tr>
              <a:tr h="235204">
                <a:tc>
                  <a:txBody>
                    <a:bodyPr/>
                    <a:lstStyle/>
                    <a:p>
                      <a:pPr algn="ctr" fontAlgn="b"/>
                      <a:r>
                        <a:rPr lang="vi-VN" sz="1400" b="0" i="0" u="none" strike="noStrike">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Phù Cát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543.578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317.000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226.578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83.300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30.264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53.036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15759272"/>
                  </a:ext>
                </a:extLst>
              </a:tr>
              <a:tr h="235204">
                <a:tc>
                  <a:txBody>
                    <a:bodyPr/>
                    <a:lstStyle/>
                    <a:p>
                      <a:pPr algn="ctr" fontAlgn="b"/>
                      <a:r>
                        <a:rPr lang="vi-VN" sz="1400" b="0" i="0" u="none" strike="noStrike">
                          <a:effectLst/>
                          <a:latin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Quy Nhơn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3.969.796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       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3.469.796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599.185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76.364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522.821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107,9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41588164"/>
                  </a:ext>
                </a:extLst>
              </a:tr>
              <a:tr h="235204">
                <a:tc>
                  <a:txBody>
                    <a:bodyPr/>
                    <a:lstStyle/>
                    <a:p>
                      <a:pPr algn="ctr" fontAlgn="b"/>
                      <a:r>
                        <a:rPr lang="vi-VN" sz="1400" b="0" i="0" u="none" strike="noStrike">
                          <a:effectLst/>
                          <a:latin typeface="Times New Roman" panose="02020603050405020304" pitchFamily="18"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effectLst/>
                          <a:latin typeface="Times New Roman" panose="02020603050405020304" pitchFamily="18" charset="0"/>
                        </a:rPr>
                        <a:t>Hoài Ân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104.479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54.479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effectLst/>
                          <a:latin typeface="Times New Roman" panose="02020603050405020304" pitchFamily="18" charset="0"/>
                        </a:rPr>
                        <a:t>14.178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1" u="none" strike="noStrike">
                          <a:effectLst/>
                          <a:latin typeface="Times New Roman" panose="02020603050405020304" pitchFamily="18" charset="0"/>
                        </a:rPr>
                        <a:t>3.570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effectLst/>
                          <a:latin typeface="Times New Roman" panose="02020603050405020304" pitchFamily="18" charset="0"/>
                        </a:rPr>
                        <a:t>10.608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1" i="0" u="none" strike="noStrike">
                          <a:effectLst/>
                          <a:latin typeface="Times New Roman" panose="02020603050405020304" pitchFamily="18" charset="0"/>
                        </a:rPr>
                        <a:t>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effectLst/>
                          <a:latin typeface="Times New Roman" panose="02020603050405020304" pitchFamily="18" charset="0"/>
                        </a:rPr>
                        <a:t>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effectLst/>
                          <a:latin typeface="Times New Roman" panose="02020603050405020304" pitchFamily="18" charset="0"/>
                        </a:rPr>
                        <a:t>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3394657"/>
                  </a:ext>
                </a:extLst>
              </a:tr>
            </a:tbl>
          </a:graphicData>
        </a:graphic>
      </p:graphicFrame>
    </p:spTree>
    <p:extLst>
      <p:ext uri="{BB962C8B-B14F-4D97-AF65-F5344CB8AC3E}">
        <p14:creationId xmlns:p14="http://schemas.microsoft.com/office/powerpoint/2010/main" val="319595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mj-lt"/>
                <a:cs typeface="Arial" panose="020B0604020202020204" pitchFamily="34" charset="0"/>
              </a:rPr>
              <a:t>4. Đầu tư công</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mj-lt"/>
              <a:cs typeface="Arial" panose="020B0604020202020204" pitchFamily="34" charset="0"/>
            </a:endParaRPr>
          </a:p>
        </p:txBody>
      </p:sp>
      <p:graphicFrame>
        <p:nvGraphicFramePr>
          <p:cNvPr id="2" name="Table 1">
            <a:extLst>
              <a:ext uri="{FF2B5EF4-FFF2-40B4-BE49-F238E27FC236}">
                <a16:creationId xmlns:a16="http://schemas.microsoft.com/office/drawing/2014/main" id="{AF5FA99B-F2A1-57BA-387E-61A3E9C1434F}"/>
              </a:ext>
            </a:extLst>
          </p:cNvPr>
          <p:cNvGraphicFramePr>
            <a:graphicFrameLocks noGrp="1"/>
          </p:cNvGraphicFramePr>
          <p:nvPr>
            <p:extLst>
              <p:ext uri="{D42A27DB-BD31-4B8C-83A1-F6EECF244321}">
                <p14:modId xmlns:p14="http://schemas.microsoft.com/office/powerpoint/2010/main" val="2548266532"/>
              </p:ext>
            </p:extLst>
          </p:nvPr>
        </p:nvGraphicFramePr>
        <p:xfrm>
          <a:off x="6783703" y="587200"/>
          <a:ext cx="4963873" cy="2926557"/>
        </p:xfrm>
        <a:graphic>
          <a:graphicData uri="http://schemas.openxmlformats.org/drawingml/2006/table">
            <a:tbl>
              <a:tblPr/>
              <a:tblGrid>
                <a:gridCol w="368676">
                  <a:extLst>
                    <a:ext uri="{9D8B030D-6E8A-4147-A177-3AD203B41FA5}">
                      <a16:colId xmlns:a16="http://schemas.microsoft.com/office/drawing/2014/main" val="1229039378"/>
                    </a:ext>
                  </a:extLst>
                </a:gridCol>
                <a:gridCol w="2306033">
                  <a:extLst>
                    <a:ext uri="{9D8B030D-6E8A-4147-A177-3AD203B41FA5}">
                      <a16:colId xmlns:a16="http://schemas.microsoft.com/office/drawing/2014/main" val="506281263"/>
                    </a:ext>
                  </a:extLst>
                </a:gridCol>
                <a:gridCol w="857834">
                  <a:extLst>
                    <a:ext uri="{9D8B030D-6E8A-4147-A177-3AD203B41FA5}">
                      <a16:colId xmlns:a16="http://schemas.microsoft.com/office/drawing/2014/main" val="2135495190"/>
                    </a:ext>
                  </a:extLst>
                </a:gridCol>
                <a:gridCol w="715665">
                  <a:extLst>
                    <a:ext uri="{9D8B030D-6E8A-4147-A177-3AD203B41FA5}">
                      <a16:colId xmlns:a16="http://schemas.microsoft.com/office/drawing/2014/main" val="1173968025"/>
                    </a:ext>
                  </a:extLst>
                </a:gridCol>
                <a:gridCol w="715665">
                  <a:extLst>
                    <a:ext uri="{9D8B030D-6E8A-4147-A177-3AD203B41FA5}">
                      <a16:colId xmlns:a16="http://schemas.microsoft.com/office/drawing/2014/main" val="994051260"/>
                    </a:ext>
                  </a:extLst>
                </a:gridCol>
              </a:tblGrid>
              <a:tr h="462639">
                <a:tc>
                  <a:txBody>
                    <a:bodyPr/>
                    <a:lstStyle/>
                    <a:p>
                      <a:pPr algn="ctr" fontAlgn="ctr"/>
                      <a:r>
                        <a:rPr lang="vi-VN" sz="1300" b="1" i="0" u="none" strike="noStrike">
                          <a:solidFill>
                            <a:srgbClr val="000000"/>
                          </a:solidFill>
                          <a:effectLst/>
                          <a:latin typeface="Times New Roman" panose="02020603050405020304" pitchFamily="18" charset="0"/>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vi-VN" sz="1300" b="1" i="0" u="none" strike="noStrike">
                          <a:solidFill>
                            <a:srgbClr val="000000"/>
                          </a:solidFill>
                          <a:effectLst/>
                          <a:latin typeface="Times New Roman" panose="02020603050405020304" pitchFamily="18" charset="0"/>
                        </a:rPr>
                        <a:t>Tên nguồn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vi-VN" sz="1300" b="1" i="0" u="none" strike="noStrike">
                          <a:solidFill>
                            <a:srgbClr val="000000"/>
                          </a:solidFill>
                          <a:effectLst/>
                          <a:latin typeface="Times New Roman" panose="02020603050405020304" pitchFamily="18" charset="0"/>
                        </a:rPr>
                        <a:t>∑ Kế hoạch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vi-VN" sz="1300" b="1" i="0" u="none" strike="noStrike">
                          <a:solidFill>
                            <a:srgbClr val="000000"/>
                          </a:solidFill>
                          <a:effectLst/>
                          <a:latin typeface="Times New Roman" panose="02020603050405020304" pitchFamily="18" charset="0"/>
                        </a:rPr>
                        <a:t>Giải ngân </a:t>
                      </a:r>
                      <a:br>
                        <a:rPr lang="vi-VN" sz="1300" b="1" i="0" u="none" strike="noStrike">
                          <a:solidFill>
                            <a:srgbClr val="000000"/>
                          </a:solidFill>
                          <a:effectLst/>
                          <a:latin typeface="Times New Roman" panose="02020603050405020304" pitchFamily="18" charset="0"/>
                        </a:rPr>
                      </a:br>
                      <a:endParaRPr lang="vi-VN" sz="13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vi-VN" sz="1300" b="1" i="0" u="none" strike="noStrike">
                          <a:solidFill>
                            <a:srgbClr val="000000"/>
                          </a:solidFill>
                          <a:effectLst/>
                          <a:latin typeface="Times New Roman" panose="02020603050405020304" pitchFamily="18" charset="0"/>
                        </a:rPr>
                        <a:t>Tỷ lệ giải ngân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08037726"/>
                  </a:ext>
                </a:extLst>
              </a:tr>
              <a:tr h="254741">
                <a:tc>
                  <a:txBody>
                    <a:bodyPr/>
                    <a:lstStyle/>
                    <a:p>
                      <a:pPr algn="ctr" fontAlgn="ctr"/>
                      <a:r>
                        <a:rPr lang="vi-VN" sz="1400" b="1" i="0" u="none" strike="noStrike">
                          <a:solidFill>
                            <a:srgbClr val="EDEDED"/>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vi-VN" sz="1300" b="1" i="0" u="none" strike="noStrike">
                          <a:solidFill>
                            <a:srgbClr val="000000"/>
                          </a:solidFill>
                          <a:effectLst/>
                          <a:latin typeface="Times New Roman" panose="02020603050405020304" pitchFamily="18" charset="0"/>
                        </a:rPr>
                        <a:t>TỔNG SỐ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8.622.059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1.152.664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13,37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9748118"/>
                  </a:ext>
                </a:extLst>
              </a:tr>
              <a:tr h="462639">
                <a:tc>
                  <a:txBody>
                    <a:bodyPr/>
                    <a:lstStyle/>
                    <a:p>
                      <a:pPr algn="ctr" rtl="0" fontAlgn="ctr"/>
                      <a:r>
                        <a:rPr lang="vi-VN" sz="1300" b="0" i="0" u="none" strike="noStrike">
                          <a:solidFill>
                            <a:srgbClr val="000000"/>
                          </a:solidFill>
                          <a:effectLst/>
                          <a:latin typeface="Times New Roman" panose="02020603050405020304" pitchFamily="18" charset="0"/>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NGÂN SÁCH ĐỊA PHƯƠNG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7.345.122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865.209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11,78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810526"/>
                  </a:ext>
                </a:extLst>
              </a:tr>
              <a:tr h="462639">
                <a:tc>
                  <a:txBody>
                    <a:bodyPr/>
                    <a:lstStyle/>
                    <a:p>
                      <a:pPr algn="ctr" rtl="0" fontAlgn="ctr"/>
                      <a:r>
                        <a:rPr lang="vi-VN" sz="1300" b="0" i="1"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vi-VN" sz="1300" b="0" i="1" u="none" strike="noStrike">
                          <a:solidFill>
                            <a:srgbClr val="000000"/>
                          </a:solidFill>
                          <a:effectLst/>
                          <a:latin typeface="Times New Roman" panose="02020603050405020304" pitchFamily="18" charset="0"/>
                        </a:rPr>
                        <a:t>Trong đó: Nguồn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1" u="none" strike="noStrike">
                          <a:solidFill>
                            <a:srgbClr val="000000"/>
                          </a:solidFill>
                          <a:effectLst/>
                          <a:latin typeface="Times New Roman" panose="02020603050405020304" pitchFamily="18" charset="0"/>
                        </a:rPr>
                        <a:t>6.080.300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1" u="none" strike="noStrike">
                          <a:solidFill>
                            <a:srgbClr val="000000"/>
                          </a:solidFill>
                          <a:effectLst/>
                          <a:latin typeface="Times New Roman" panose="02020603050405020304" pitchFamily="18" charset="0"/>
                        </a:rPr>
                        <a:t>624.206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1" u="none" strike="noStrike">
                          <a:solidFill>
                            <a:srgbClr val="000000"/>
                          </a:solidFill>
                          <a:effectLst/>
                          <a:latin typeface="Times New Roman" panose="02020603050405020304" pitchFamily="18" charset="0"/>
                        </a:rPr>
                        <a:t>10,27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913581"/>
                  </a:ext>
                </a:extLst>
              </a:tr>
              <a:tr h="489105">
                <a:tc>
                  <a:txBody>
                    <a:bodyPr/>
                    <a:lstStyle/>
                    <a:p>
                      <a:pPr algn="ctr" rtl="0" fontAlgn="ctr"/>
                      <a:r>
                        <a:rPr lang="vi-VN" sz="1300" b="0" i="0" u="none" strike="noStrike">
                          <a:solidFill>
                            <a:srgbClr val="000000"/>
                          </a:solidFill>
                          <a:effectLst/>
                          <a:latin typeface="Times New Roman" panose="02020603050405020304" pitchFamily="18" charset="0"/>
                        </a:rPr>
                        <a:t>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TRUNG ƯƠNG HỖ TRỢ CÓ MỤC TIÊU (TRONG NƯỚC)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751.760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199.288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26,51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976990"/>
                  </a:ext>
                </a:extLst>
              </a:tr>
              <a:tr h="540053">
                <a:tc>
                  <a:txBody>
                    <a:bodyPr/>
                    <a:lstStyle/>
                    <a:p>
                      <a:pPr algn="ctr" rtl="0" fontAlgn="ctr"/>
                      <a:r>
                        <a:rPr lang="vi-VN" sz="1300" b="0" i="0" u="none" strike="noStrike">
                          <a:solidFill>
                            <a:srgbClr val="000000"/>
                          </a:solidFill>
                          <a:effectLst/>
                          <a:latin typeface="Times New Roman" panose="02020603050405020304" pitchFamily="18" charset="0"/>
                        </a:rPr>
                        <a:t>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vi-VN" sz="1300" b="0" i="0" u="none" strike="noStrike">
                          <a:solidFill>
                            <a:srgbClr val="000000"/>
                          </a:solidFill>
                          <a:effectLst/>
                          <a:latin typeface="Times New Roman" panose="02020603050405020304" pitchFamily="18" charset="0"/>
                        </a:rPr>
                        <a:t>CHƯƠNG TRÌNH MỤC TIÊU QUỐC GIA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            340.327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         41.278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            12,13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653421"/>
                  </a:ext>
                </a:extLst>
              </a:tr>
              <a:tr h="254741">
                <a:tc>
                  <a:txBody>
                    <a:bodyPr/>
                    <a:lstStyle/>
                    <a:p>
                      <a:pPr algn="ctr" rtl="0" fontAlgn="ctr"/>
                      <a:r>
                        <a:rPr lang="vi-VN" sz="1300" b="0" i="0" u="none" strike="noStrike">
                          <a:solidFill>
                            <a:srgbClr val="000000"/>
                          </a:solidFill>
                          <a:effectLst/>
                          <a:latin typeface="Times New Roman" panose="02020603050405020304" pitchFamily="18" charset="0"/>
                        </a:rPr>
                        <a:t>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NƯỚC NGOÀI (ODA)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184.850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46.888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25,37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620746"/>
                  </a:ext>
                </a:extLst>
              </a:tr>
            </a:tbl>
          </a:graphicData>
        </a:graphic>
      </p:graphicFrame>
      <p:graphicFrame>
        <p:nvGraphicFramePr>
          <p:cNvPr id="3" name="Chart 2">
            <a:extLst>
              <a:ext uri="{FF2B5EF4-FFF2-40B4-BE49-F238E27FC236}">
                <a16:creationId xmlns:a16="http://schemas.microsoft.com/office/drawing/2014/main" id="{77C304BC-B761-D937-BB65-102E36B08BE7}"/>
              </a:ext>
            </a:extLst>
          </p:cNvPr>
          <p:cNvGraphicFramePr>
            <a:graphicFrameLocks/>
          </p:cNvGraphicFramePr>
          <p:nvPr>
            <p:extLst>
              <p:ext uri="{D42A27DB-BD31-4B8C-83A1-F6EECF244321}">
                <p14:modId xmlns:p14="http://schemas.microsoft.com/office/powerpoint/2010/main" val="897494665"/>
              </p:ext>
            </p:extLst>
          </p:nvPr>
        </p:nvGraphicFramePr>
        <p:xfrm>
          <a:off x="6535022" y="3830881"/>
          <a:ext cx="5461234" cy="29265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1578267714"/>
              </p:ext>
            </p:extLst>
          </p:nvPr>
        </p:nvGraphicFramePr>
        <p:xfrm>
          <a:off x="349058" y="736833"/>
          <a:ext cx="6185965" cy="6096000"/>
        </p:xfrm>
        <a:graphic>
          <a:graphicData uri="http://schemas.openxmlformats.org/drawingml/2006/table">
            <a:tbl>
              <a:tblPr firstRow="1" bandRow="1"/>
              <a:tblGrid>
                <a:gridCol w="6185965">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kern="1200" spc="-10">
                          <a:solidFill>
                            <a:prstClr val="black"/>
                          </a:solidFill>
                          <a:latin typeface="Times New Roman" panose="02020603050405020304" pitchFamily="18" charset="0"/>
                          <a:ea typeface="+mn-ea"/>
                          <a:cs typeface="Times New Roman" panose="02020603050405020304" pitchFamily="18" charset="0"/>
                        </a:rPr>
                        <a:t> </a:t>
                      </a:r>
                      <a:r>
                        <a:rPr lang="vi-VN" sz="2400" kern="1200" spc="-10">
                          <a:solidFill>
                            <a:prstClr val="black"/>
                          </a:solidFill>
                          <a:latin typeface="Times New Roman" panose="02020603050405020304" pitchFamily="18" charset="0"/>
                          <a:ea typeface="+mn-ea"/>
                          <a:cs typeface="Times New Roman" panose="02020603050405020304" pitchFamily="18" charset="0"/>
                        </a:rPr>
                        <a:t>Ngay sau từ đầu năm 2024, UBND tỉnh đã ban hành Chỉ thị số 02/CT-UBND ngày 09/01/2024 về việc đẩy mạnh giải ngân đầu tư công vốn ngân sách nhà nước do tỉnh quản lý năm 2024.</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spc="-10">
                          <a:solidFill>
                            <a:prstClr val="black"/>
                          </a:solidFill>
                          <a:latin typeface="Times New Roman" panose="02020603050405020304" pitchFamily="18" charset="0"/>
                          <a:ea typeface="+mn-ea"/>
                          <a:cs typeface="Times New Roman" panose="02020603050405020304" pitchFamily="18" charset="0"/>
                        </a:rPr>
                        <a:t> UBND tỉnh đã giao nhiệm vụ, phân công lãnh đạo chịu trách nhiệm theo dõi tiến độ thực hiện cho từng dự án ngay từ đầu năm, nhất là các dự án trọng điểm của tỉnh, các Chương trình mục tiêu quốc gia.</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kern="1200">
                          <a:solidFill>
                            <a:schemeClr val="dk1"/>
                          </a:solidFill>
                          <a:effectLst/>
                          <a:latin typeface="Times New Roman" panose="02020603050405020304" pitchFamily="18" charset="0"/>
                          <a:ea typeface="+mn-ea"/>
                          <a:cs typeface="Times New Roman" panose="02020603050405020304" pitchFamily="18" charset="0"/>
                        </a:rPr>
                        <a:t> </a:t>
                      </a:r>
                      <a:r>
                        <a:rPr lang="it-IT" sz="2400" kern="1200">
                          <a:solidFill>
                            <a:schemeClr val="dk1"/>
                          </a:solidFill>
                          <a:effectLst/>
                          <a:latin typeface="Times New Roman" panose="02020603050405020304" pitchFamily="18" charset="0"/>
                          <a:ea typeface="+mn-ea"/>
                          <a:cs typeface="Times New Roman" panose="02020603050405020304" pitchFamily="18" charset="0"/>
                        </a:rPr>
                        <a:t>Giá trị giải ngân vốn đầu tư công do tỉnh quản lý đến 28/02/2024 là 1.152,6 tỷ đồng</a:t>
                      </a:r>
                      <a:r>
                        <a:rPr lang="vi-VN" sz="2400" kern="1200">
                          <a:solidFill>
                            <a:schemeClr val="dk1"/>
                          </a:solidFill>
                          <a:effectLst/>
                          <a:latin typeface="Times New Roman" panose="02020603050405020304" pitchFamily="18" charset="0"/>
                          <a:ea typeface="+mn-ea"/>
                          <a:cs typeface="Times New Roman" panose="02020603050405020304" pitchFamily="18" charset="0"/>
                        </a:rPr>
                        <a:t>,</a:t>
                      </a:r>
                      <a:r>
                        <a:rPr lang="en-US" sz="2400" kern="1200" spc="-10">
                          <a:solidFill>
                            <a:prstClr val="black"/>
                          </a:solidFill>
                          <a:latin typeface="Times New Roman" panose="02020603050405020304" pitchFamily="18" charset="0"/>
                          <a:ea typeface="+mn-ea"/>
                          <a:cs typeface="Times New Roman" panose="02020603050405020304" pitchFamily="18" charset="0"/>
                        </a:rPr>
                        <a:t> đạt 15,65% K</a:t>
                      </a:r>
                      <a:r>
                        <a:rPr lang="vi-VN" sz="2400" kern="1200" spc="-10">
                          <a:solidFill>
                            <a:prstClr val="black"/>
                          </a:solidFill>
                          <a:latin typeface="Times New Roman" panose="02020603050405020304" pitchFamily="18" charset="0"/>
                          <a:ea typeface="+mn-ea"/>
                          <a:cs typeface="Times New Roman" panose="02020603050405020304" pitchFamily="18" charset="0"/>
                        </a:rPr>
                        <a:t>ế hoạch vốn do Thủ tướng Chính phủ giao (</a:t>
                      </a:r>
                      <a:r>
                        <a:rPr lang="vi-VN" sz="2400" i="1" kern="1200" spc="-10">
                          <a:solidFill>
                            <a:prstClr val="black"/>
                          </a:solidFill>
                          <a:latin typeface="Times New Roman" panose="02020603050405020304" pitchFamily="18" charset="0"/>
                          <a:ea typeface="+mn-ea"/>
                          <a:cs typeface="Times New Roman" panose="02020603050405020304" pitchFamily="18" charset="0"/>
                        </a:rPr>
                        <a:t>KH TTgCP giao: 7.365,6 tỷ đồng</a:t>
                      </a:r>
                      <a:r>
                        <a:rPr lang="vi-VN" sz="2400" kern="1200" spc="-10">
                          <a:solidFill>
                            <a:prstClr val="black"/>
                          </a:solidFill>
                          <a:latin typeface="Times New Roman" panose="02020603050405020304" pitchFamily="18" charset="0"/>
                          <a:ea typeface="+mn-ea"/>
                          <a:cs typeface="Times New Roman" panose="02020603050405020304" pitchFamily="18" charset="0"/>
                        </a:rPr>
                        <a:t>)</a:t>
                      </a:r>
                      <a:r>
                        <a:rPr lang="en-US" sz="2400" kern="1200" spc="-10">
                          <a:solidFill>
                            <a:prstClr val="black"/>
                          </a:solidFill>
                          <a:latin typeface="Times New Roman" panose="02020603050405020304" pitchFamily="18" charset="0"/>
                          <a:ea typeface="+mn-ea"/>
                          <a:cs typeface="Times New Roman" panose="02020603050405020304" pitchFamily="18" charset="0"/>
                        </a:rPr>
                        <a:t>, đạt 13,37% </a:t>
                      </a:r>
                      <a:r>
                        <a:rPr lang="vi-VN" sz="2400" kern="1200" spc="-10">
                          <a:solidFill>
                            <a:prstClr val="black"/>
                          </a:solidFill>
                          <a:latin typeface="Times New Roman" panose="02020603050405020304" pitchFamily="18" charset="0"/>
                          <a:ea typeface="+mn-ea"/>
                          <a:cs typeface="Times New Roman" panose="02020603050405020304" pitchFamily="18" charset="0"/>
                        </a:rPr>
                        <a:t>kế hoạch vốn do HĐND tỉnh giao (</a:t>
                      </a:r>
                      <a:r>
                        <a:rPr lang="vi-VN" sz="2400" i="1" kern="1200" spc="-10">
                          <a:solidFill>
                            <a:prstClr val="black"/>
                          </a:solidFill>
                          <a:latin typeface="Times New Roman" panose="02020603050405020304" pitchFamily="18" charset="0"/>
                          <a:ea typeface="+mn-ea"/>
                          <a:cs typeface="Times New Roman" panose="02020603050405020304" pitchFamily="18" charset="0"/>
                        </a:rPr>
                        <a:t>HĐND tỉnh giao 8.622,1 tỷ đồng</a:t>
                      </a:r>
                      <a:r>
                        <a:rPr lang="vi-VN" sz="2400" kern="1200" spc="-10">
                          <a:solidFill>
                            <a:prstClr val="black"/>
                          </a:solidFill>
                          <a:latin typeface="Times New Roman" panose="02020603050405020304" pitchFamily="18" charset="0"/>
                          <a:ea typeface="+mn-ea"/>
                          <a:cs typeface="Times New Roman" panose="02020603050405020304" pitchFamily="18" charset="0"/>
                        </a:rPr>
                        <a:t>)</a:t>
                      </a:r>
                      <a:endParaRPr lang="vi-VN" sz="240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58424334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8C07-D558-B251-D6D9-D108196FEC72}"/>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9A7C575-4F00-D3AD-D151-3D42AE08A794}"/>
              </a:ext>
            </a:extLst>
          </p:cNvPr>
          <p:cNvGraphicFramePr>
            <a:graphicFrameLocks noGrp="1"/>
          </p:cNvGraphicFramePr>
          <p:nvPr>
            <p:extLst>
              <p:ext uri="{D42A27DB-BD31-4B8C-83A1-F6EECF244321}">
                <p14:modId xmlns:p14="http://schemas.microsoft.com/office/powerpoint/2010/main" val="4031516053"/>
              </p:ext>
            </p:extLst>
          </p:nvPr>
        </p:nvGraphicFramePr>
        <p:xfrm>
          <a:off x="210126" y="1920240"/>
          <a:ext cx="11654301" cy="4937760"/>
        </p:xfrm>
        <a:graphic>
          <a:graphicData uri="http://schemas.openxmlformats.org/drawingml/2006/table">
            <a:tbl>
              <a:tblPr firstRow="1" bandRow="1"/>
              <a:tblGrid>
                <a:gridCol w="1165430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600"/>
                        </a:spcBef>
                        <a:spcAft>
                          <a:spcPts val="600"/>
                        </a:spcAft>
                        <a:buClrTx/>
                        <a:buSzTx/>
                        <a:buFontTx/>
                        <a:buChar char="-"/>
                        <a:tabLst/>
                        <a:defRPr/>
                      </a:pPr>
                      <a:r>
                        <a:rPr lang="nl-NL" sz="2000" b="0" kern="1200" spc="-10" dirty="0">
                          <a:solidFill>
                            <a:schemeClr val="tx1"/>
                          </a:solidFill>
                          <a:effectLst/>
                          <a:latin typeface="Times New Roman" panose="02020603050405020304" pitchFamily="18" charset="0"/>
                          <a:ea typeface="+mn-ea"/>
                          <a:cs typeface="+mn-cs"/>
                        </a:rPr>
                        <a:t>Giao chỉ tiêu CCN: UBND tỉnh đã có Quyết định giao chỉ tiêu cho 46 CCN, trong đó có 19 CCN do doanh nghiệp làm chủ đầu tư và 27 CCN do Nhà nước làm chủ đầu tư.</a:t>
                      </a:r>
                    </a:p>
                    <a:p>
                      <a:pPr marL="342900" marR="0" lvl="0" indent="-342900" algn="just" defTabSz="1219170" rtl="0" eaLnBrk="1" fontAlgn="auto" latinLnBrk="0" hangingPunct="1">
                        <a:lnSpc>
                          <a:spcPct val="100000"/>
                        </a:lnSpc>
                        <a:spcBef>
                          <a:spcPts val="600"/>
                        </a:spcBef>
                        <a:spcAft>
                          <a:spcPts val="600"/>
                        </a:spcAft>
                        <a:buClrTx/>
                        <a:buSzTx/>
                        <a:buFontTx/>
                        <a:buChar char="-"/>
                        <a:tabLst/>
                        <a:defRPr/>
                      </a:pPr>
                      <a:r>
                        <a:rPr lang="nl-NL" sz="2000" b="0" kern="1200" spc="-10" dirty="0">
                          <a:solidFill>
                            <a:schemeClr val="tx1"/>
                          </a:solidFill>
                          <a:effectLst/>
                          <a:latin typeface="Times New Roman" panose="02020603050405020304" pitchFamily="18" charset="0"/>
                          <a:ea typeface="+mn-ea"/>
                          <a:cs typeface="+mn-cs"/>
                        </a:rPr>
                        <a:t>Kết quả triển khai thực hiện: 100% các CCN đã xây dựng Kế hoạch chi tiết đầu tư xây dựng hạ tầng kỹ thuật các CCN đảm bảo tiến độ theo chỉ tiêu được giao.</a:t>
                      </a:r>
                    </a:p>
                    <a:p>
                      <a:pPr marL="342900" marR="0" lvl="0" indent="-342900" algn="just" defTabSz="1219170" rtl="0" eaLnBrk="1" fontAlgn="auto" latinLnBrk="0" hangingPunct="1">
                        <a:lnSpc>
                          <a:spcPct val="100000"/>
                        </a:lnSpc>
                        <a:spcBef>
                          <a:spcPts val="600"/>
                        </a:spcBef>
                        <a:spcAft>
                          <a:spcPts val="600"/>
                        </a:spcAft>
                        <a:buClrTx/>
                        <a:buSzTx/>
                        <a:buFontTx/>
                        <a:buChar char="-"/>
                        <a:tabLst/>
                        <a:defRPr/>
                      </a:pPr>
                      <a:r>
                        <a:rPr lang="nl-NL" sz="2000" b="0" kern="1200" spc="-10" dirty="0">
                          <a:solidFill>
                            <a:schemeClr val="tx1"/>
                          </a:solidFill>
                          <a:effectLst/>
                          <a:latin typeface="Times New Roman" panose="02020603050405020304" pitchFamily="18" charset="0"/>
                          <a:ea typeface="+mn-ea"/>
                          <a:cs typeface="+mn-cs"/>
                        </a:rPr>
                        <a:t>Đối với các CCN do Nhà nước làm Chủ đầu tư: UBND các huyện, thị xã, thành phố đã chỉ đạo BQL Dự án đầu tư xây dựng và phát triển Quỹ đất cấp huyện triển khai thực hiện việc quản lý, đầu tư xây dựng hạ tầng kỹ thuật các CCN, tập trung hoàn thiện hồ sơ pháp lý CCN.</a:t>
                      </a:r>
                    </a:p>
                    <a:p>
                      <a:pPr marL="342900" marR="0" lvl="0" indent="-342900" algn="just" defTabSz="1219170" rtl="0" eaLnBrk="1" fontAlgn="auto" latinLnBrk="0" hangingPunct="1">
                        <a:lnSpc>
                          <a:spcPct val="100000"/>
                        </a:lnSpc>
                        <a:spcBef>
                          <a:spcPts val="600"/>
                        </a:spcBef>
                        <a:spcAft>
                          <a:spcPts val="600"/>
                        </a:spcAft>
                        <a:buClrTx/>
                        <a:buSzTx/>
                        <a:buFontTx/>
                        <a:buChar char="-"/>
                        <a:tabLst/>
                        <a:defRPr/>
                      </a:pPr>
                      <a:r>
                        <a:rPr lang="nl-NL" sz="2000" b="0" kern="1200" spc="-10" dirty="0">
                          <a:solidFill>
                            <a:schemeClr val="tx1"/>
                          </a:solidFill>
                          <a:effectLst/>
                          <a:latin typeface="Times New Roman" panose="02020603050405020304" pitchFamily="18" charset="0"/>
                          <a:ea typeface="+mn-ea"/>
                          <a:cs typeface="+mn-cs"/>
                        </a:rPr>
                        <a:t>Đối với CCN do doanh nghiệp làm CĐT: một số CCN đã triển khai đảm bảo tiến độ theo chỉ tiêu đề ra như CCN Gò Cầy </a:t>
                      </a:r>
                      <a:r>
                        <a:rPr lang="nl-NL" sz="2000" b="0" i="1" kern="1200" spc="-10" dirty="0">
                          <a:solidFill>
                            <a:schemeClr val="tx1"/>
                          </a:solidFill>
                          <a:effectLst/>
                          <a:latin typeface="Times New Roman" panose="02020603050405020304" pitchFamily="18" charset="0"/>
                          <a:ea typeface="+mn-ea"/>
                          <a:cs typeface="+mn-cs"/>
                        </a:rPr>
                        <a:t>(đã hoàn thành thủ tục và đầu tư xây dựng cơ bản hoàn thiện hạ tầng kỹ thuật CCN)</a:t>
                      </a:r>
                      <a:r>
                        <a:rPr lang="nl-NL" sz="2000" b="0" kern="1200" spc="-10" dirty="0">
                          <a:solidFill>
                            <a:schemeClr val="tx1"/>
                          </a:solidFill>
                          <a:effectLst/>
                          <a:latin typeface="Times New Roman" panose="02020603050405020304" pitchFamily="18" charset="0"/>
                          <a:ea typeface="+mn-ea"/>
                          <a:cs typeface="+mn-cs"/>
                        </a:rPr>
                        <a:t>, CCN Bình Nghi </a:t>
                      </a:r>
                      <a:r>
                        <a:rPr lang="nl-NL" sz="2000" b="0" i="1" kern="1200" spc="-10" dirty="0">
                          <a:solidFill>
                            <a:schemeClr val="tx1"/>
                          </a:solidFill>
                          <a:effectLst/>
                          <a:latin typeface="Times New Roman" panose="02020603050405020304" pitchFamily="18" charset="0"/>
                          <a:ea typeface="+mn-ea"/>
                          <a:cs typeface="+mn-cs"/>
                        </a:rPr>
                        <a:t>(đã hoàn thành (1) </a:t>
                      </a:r>
                      <a:r>
                        <a:rPr lang="vi-VN" sz="2000" b="0" i="1" kern="1200" spc="-10" dirty="0">
                          <a:solidFill>
                            <a:schemeClr val="tx1"/>
                          </a:solidFill>
                          <a:effectLst/>
                          <a:latin typeface="Times New Roman" panose="02020603050405020304" pitchFamily="18" charset="0"/>
                          <a:ea typeface="+mn-ea"/>
                          <a:cs typeface="+mn-cs"/>
                        </a:rPr>
                        <a:t>Báo cáo nghiên cứu khả thi, thiết kế cơ sở, (2) Báo cáo đánh giá tác động môi trường CCN, (3) thẩm duyệt phòng cháy chữa cháy, (4) thiết kế bản vẽ thi công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và</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dự</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kiến</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khởi</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công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trong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Quý</a:t>
                      </a:r>
                      <a:r>
                        <a:rPr lang="en-US" sz="2000" b="0" i="1" kern="1200" spc="-10" dirty="0">
                          <a:solidFill>
                            <a:schemeClr val="tx1"/>
                          </a:solidFill>
                          <a:effectLst/>
                          <a:latin typeface="Times New Roman" panose="02020603050405020304" pitchFamily="18" charset="0"/>
                          <a:ea typeface="+mn-ea"/>
                          <a:cs typeface="+mn-cs"/>
                        </a:rPr>
                        <a:t> 1/2024)</a:t>
                      </a:r>
                      <a:r>
                        <a:rPr lang="vi-VN" sz="2000" b="0" kern="1200" spc="-10" dirty="0">
                          <a:solidFill>
                            <a:schemeClr val="tx1"/>
                          </a:solidFill>
                          <a:effectLst/>
                          <a:latin typeface="Times New Roman" panose="02020603050405020304" pitchFamily="18" charset="0"/>
                          <a:ea typeface="+mn-ea"/>
                          <a:cs typeface="+mn-cs"/>
                        </a:rPr>
                        <a:t> </a:t>
                      </a:r>
                      <a:r>
                        <a:rPr lang="nl-NL" sz="2000" b="0" kern="1200" spc="-10" dirty="0">
                          <a:solidFill>
                            <a:schemeClr val="tx1"/>
                          </a:solidFill>
                          <a:effectLst/>
                          <a:latin typeface="Times New Roman" panose="02020603050405020304" pitchFamily="18" charset="0"/>
                          <a:ea typeface="+mn-ea"/>
                          <a:cs typeface="+mn-cs"/>
                        </a:rPr>
                        <a:t>, CCN Đệ Đức – Hoài Tân </a:t>
                      </a:r>
                      <a:r>
                        <a:rPr lang="nl-NL" sz="2000" b="0" i="1" kern="1200" spc="-10" dirty="0">
                          <a:solidFill>
                            <a:schemeClr val="tx1"/>
                          </a:solidFill>
                          <a:effectLst/>
                          <a:latin typeface="Times New Roman" panose="02020603050405020304" pitchFamily="18" charset="0"/>
                          <a:ea typeface="+mn-ea"/>
                          <a:cs typeface="+mn-cs"/>
                        </a:rPr>
                        <a:t>(đã hoàn thành </a:t>
                      </a:r>
                      <a:r>
                        <a:rPr lang="vi-VN" sz="2000" b="0" i="1" kern="1200" spc="-10" dirty="0">
                          <a:solidFill>
                            <a:schemeClr val="tx1"/>
                          </a:solidFill>
                          <a:effectLst/>
                          <a:latin typeface="Times New Roman" panose="02020603050405020304" pitchFamily="18" charset="0"/>
                          <a:ea typeface="+mn-ea"/>
                          <a:cs typeface="+mn-cs"/>
                        </a:rPr>
                        <a:t>(1) Báo cáo nghiên cứu khả thi, thiết kế cơ sở, (2) Báo cáo đánh giá tác động môi trường CCN</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và</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dự</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kiến</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khởi</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công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trong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Quý</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a:solidFill>
                            <a:schemeClr val="tx1"/>
                          </a:solidFill>
                          <a:effectLst/>
                          <a:latin typeface="Times New Roman" panose="02020603050405020304" pitchFamily="18" charset="0"/>
                          <a:ea typeface="+mn-ea"/>
                          <a:cs typeface="+mn-cs"/>
                        </a:rPr>
                        <a:t>1/2024)</a:t>
                      </a:r>
                      <a:r>
                        <a:rPr lang="en-US" sz="2000" b="0" i="0" kern="1200" spc="-10">
                          <a:solidFill>
                            <a:schemeClr val="tx1"/>
                          </a:solidFill>
                          <a:effectLst/>
                          <a:latin typeface="Times New Roman" panose="02020603050405020304" pitchFamily="18" charset="0"/>
                          <a:ea typeface="+mn-ea"/>
                          <a:cs typeface="+mn-cs"/>
                        </a:rPr>
                        <a:t>…</a:t>
                      </a:r>
                      <a:endParaRPr lang="en-US" sz="2000" b="0" i="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600"/>
                        </a:spcBef>
                        <a:spcAft>
                          <a:spcPts val="600"/>
                        </a:spcAft>
                      </a:pPr>
                      <a:endParaRPr lang="en-US" sz="22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C60EA60A-E5E9-586A-FB97-62A6F5D9D57F}"/>
              </a:ext>
            </a:extLst>
          </p:cNvPr>
          <p:cNvSpPr/>
          <p:nvPr/>
        </p:nvSpPr>
        <p:spPr>
          <a:xfrm>
            <a:off x="1289255" y="643656"/>
            <a:ext cx="3115853"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a:t>
            </a:r>
          </a:p>
        </p:txBody>
      </p:sp>
      <p:sp>
        <p:nvSpPr>
          <p:cNvPr id="3" name="Rectangle 2">
            <a:extLst>
              <a:ext uri="{FF2B5EF4-FFF2-40B4-BE49-F238E27FC236}">
                <a16:creationId xmlns:a16="http://schemas.microsoft.com/office/drawing/2014/main" id="{13513D60-01A2-3928-DA1B-F67325D87D54}"/>
              </a:ext>
            </a:extLst>
          </p:cNvPr>
          <p:cNvSpPr/>
          <p:nvPr/>
        </p:nvSpPr>
        <p:spPr>
          <a:xfrm>
            <a:off x="734183" y="177685"/>
            <a:ext cx="79553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quản lý đăng ký doanh nghiệp</a:t>
            </a:r>
          </a:p>
        </p:txBody>
      </p:sp>
      <p:sp>
        <p:nvSpPr>
          <p:cNvPr id="4" name="Rectangle 3">
            <a:extLst>
              <a:ext uri="{FF2B5EF4-FFF2-40B4-BE49-F238E27FC236}">
                <a16:creationId xmlns:a16="http://schemas.microsoft.com/office/drawing/2014/main" id="{F71328DA-6D2C-25F7-EF0B-3AD39C475B54}"/>
              </a:ext>
            </a:extLst>
          </p:cNvPr>
          <p:cNvSpPr/>
          <p:nvPr/>
        </p:nvSpPr>
        <p:spPr>
          <a:xfrm>
            <a:off x="1289255" y="1166876"/>
            <a:ext cx="725968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 Kết quả giao chỉ tiêu các Cụm Công nghiệp</a:t>
            </a:r>
          </a:p>
        </p:txBody>
      </p:sp>
    </p:spTree>
    <p:extLst>
      <p:ext uri="{BB962C8B-B14F-4D97-AF65-F5344CB8AC3E}">
        <p14:creationId xmlns:p14="http://schemas.microsoft.com/office/powerpoint/2010/main" val="16267485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KINH TẾ - XÃ HỘI THÁNG </a:t>
            </a:r>
            <a:r>
              <a:rPr lang="en-US" sz="2400" b="1" spc="-1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02</a:t>
            </a: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NĂM 2024</a:t>
            </a:r>
            <a:endParaRPr lang="en-US" sz="36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107955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944292981"/>
              </p:ext>
            </p:extLst>
          </p:nvPr>
        </p:nvGraphicFramePr>
        <p:xfrm>
          <a:off x="537699" y="1511719"/>
          <a:ext cx="11654301" cy="3992880"/>
        </p:xfrm>
        <a:graphic>
          <a:graphicData uri="http://schemas.openxmlformats.org/drawingml/2006/table">
            <a:tbl>
              <a:tblPr firstRow="1" bandRow="1"/>
              <a:tblGrid>
                <a:gridCol w="1165430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200" b="0" kern="1200" spc="-10">
                          <a:solidFill>
                            <a:schemeClr val="tx1"/>
                          </a:solidFill>
                          <a:effectLst/>
                          <a:latin typeface="Times New Roman" panose="02020603050405020304" pitchFamily="18" charset="0"/>
                          <a:ea typeface="+mn-ea"/>
                          <a:cs typeface="+mn-cs"/>
                        </a:rPr>
                        <a:t> Kết quả thu hút đầu tư 02 tháng đầu năm 2024 như sau:</a:t>
                      </a:r>
                      <a:endParaRPr lang="nl-NL" sz="2200" b="0" kern="1200" spc="-10">
                        <a:solidFill>
                          <a:schemeClr val="tx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nl-NL" sz="2200" b="1" i="1">
                          <a:solidFill>
                            <a:schemeClr val="tx1"/>
                          </a:solidFill>
                          <a:effectLst/>
                          <a:latin typeface="Times New Roman" panose="02020603050405020304" pitchFamily="18" charset="0"/>
                          <a:ea typeface="Times New Roman" panose="02020603050405020304" pitchFamily="18" charset="0"/>
                        </a:rPr>
                        <a:t>+ Về </a:t>
                      </a:r>
                      <a:r>
                        <a:rPr lang="nl-NL" sz="2200" b="1" i="1" dirty="0">
                          <a:solidFill>
                            <a:schemeClr val="tx1"/>
                          </a:solidFill>
                          <a:effectLst/>
                          <a:latin typeface="Times New Roman" panose="02020603050405020304" pitchFamily="18" charset="0"/>
                          <a:ea typeface="Times New Roman" panose="02020603050405020304" pitchFamily="18" charset="0"/>
                        </a:rPr>
                        <a:t>đầu tư nước ngoài (</a:t>
                      </a:r>
                      <a:r>
                        <a:rPr lang="nl-NL" sz="2200" b="1" i="1">
                          <a:solidFill>
                            <a:schemeClr val="tx1"/>
                          </a:solidFill>
                          <a:effectLst/>
                          <a:latin typeface="Times New Roman" panose="02020603050405020304" pitchFamily="18" charset="0"/>
                          <a:ea typeface="Times New Roman" panose="02020603050405020304" pitchFamily="18" charset="0"/>
                        </a:rPr>
                        <a:t>FDI):</a:t>
                      </a:r>
                      <a:r>
                        <a:rPr lang="vi-VN" sz="2200" b="1" i="1" spc="-10">
                          <a:solidFill>
                            <a:schemeClr val="tx1"/>
                          </a:solidFill>
                          <a:effectLst/>
                          <a:latin typeface="Times New Roman" panose="02020603050405020304" pitchFamily="18" charset="0"/>
                          <a:ea typeface="Times New Roman" panose="02020603050405020304" pitchFamily="18" charset="0"/>
                        </a:rPr>
                        <a:t> </a:t>
                      </a:r>
                      <a:r>
                        <a:rPr lang="vi-VN" sz="2200" b="0" spc="-10">
                          <a:solidFill>
                            <a:schemeClr val="tx1"/>
                          </a:solidFill>
                          <a:effectLst/>
                          <a:latin typeface="Times New Roman" panose="02020603050405020304" pitchFamily="18" charset="0"/>
                          <a:ea typeface="Times New Roman" panose="02020603050405020304" pitchFamily="18" charset="0"/>
                        </a:rPr>
                        <a:t>Từ đầu năm đến nay chưa phát sinh dự án mới.</a:t>
                      </a:r>
                      <a:endParaRPr lang="vi-VN" sz="22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600"/>
                        </a:spcBef>
                        <a:spcAft>
                          <a:spcPts val="600"/>
                        </a:spcAft>
                      </a:pPr>
                      <a:r>
                        <a:rPr lang="en-US" sz="2200" b="1" i="1">
                          <a:effectLst/>
                          <a:latin typeface="Times New Roman" panose="02020603050405020304" pitchFamily="18" charset="0"/>
                          <a:ea typeface="Times New Roman" panose="02020603050405020304" pitchFamily="18" charset="0"/>
                        </a:rPr>
                        <a:t>+</a:t>
                      </a:r>
                      <a:r>
                        <a:rPr lang="vi-VN" sz="2200" b="1" i="1">
                          <a:effectLst/>
                          <a:latin typeface="Times New Roman" panose="02020603050405020304" pitchFamily="18" charset="0"/>
                          <a:ea typeface="Times New Roman" panose="02020603050405020304" pitchFamily="18" charset="0"/>
                        </a:rPr>
                        <a:t> </a:t>
                      </a:r>
                      <a:r>
                        <a:rPr lang="nl-NL" sz="2200" b="1" i="1">
                          <a:effectLst/>
                          <a:latin typeface="Times New Roman" panose="02020603050405020304" pitchFamily="18" charset="0"/>
                          <a:ea typeface="Times New Roman" panose="02020603050405020304" pitchFamily="18" charset="0"/>
                        </a:rPr>
                        <a:t>Về đầu tư trong nước:</a:t>
                      </a:r>
                      <a:r>
                        <a:rPr lang="vi-VN" sz="2200" b="1" i="1">
                          <a:effectLst/>
                          <a:latin typeface="Times New Roman" panose="02020603050405020304" pitchFamily="18" charset="0"/>
                          <a:ea typeface="Times New Roman" panose="02020603050405020304" pitchFamily="18" charset="0"/>
                        </a:rPr>
                        <a:t> </a:t>
                      </a:r>
                      <a:r>
                        <a:rPr lang="en-US" sz="2200" b="0" kern="1200" spc="-10">
                          <a:solidFill>
                            <a:schemeClr val="tx1"/>
                          </a:solidFill>
                          <a:effectLst/>
                          <a:latin typeface="Times New Roman" panose="02020603050405020304" pitchFamily="18" charset="0"/>
                          <a:ea typeface="+mn-ea"/>
                          <a:cs typeface="+mn-cs"/>
                        </a:rPr>
                        <a:t>Trong tháng 02, toàn tỉnh </a:t>
                      </a:r>
                      <a:r>
                        <a:rPr lang="vi-VN" sz="2200" b="0" kern="1200" spc="-10">
                          <a:solidFill>
                            <a:schemeClr val="tx1"/>
                          </a:solidFill>
                          <a:effectLst/>
                          <a:latin typeface="Times New Roman" panose="02020603050405020304" pitchFamily="18" charset="0"/>
                          <a:ea typeface="+mn-ea"/>
                          <a:cs typeface="+mn-cs"/>
                        </a:rPr>
                        <a:t>thu hút mới 0</a:t>
                      </a:r>
                      <a:r>
                        <a:rPr lang="en-US" sz="2200" b="0" kern="1200" spc="-10">
                          <a:solidFill>
                            <a:schemeClr val="tx1"/>
                          </a:solidFill>
                          <a:effectLst/>
                          <a:latin typeface="Times New Roman" panose="02020603050405020304" pitchFamily="18" charset="0"/>
                          <a:ea typeface="+mn-ea"/>
                          <a:cs typeface="+mn-cs"/>
                        </a:rPr>
                        <a:t>2</a:t>
                      </a:r>
                      <a:r>
                        <a:rPr lang="vi-VN" sz="2200" b="0" kern="1200" spc="-10">
                          <a:solidFill>
                            <a:schemeClr val="tx1"/>
                          </a:solidFill>
                          <a:effectLst/>
                          <a:latin typeface="Times New Roman" panose="02020603050405020304" pitchFamily="18" charset="0"/>
                          <a:ea typeface="+mn-ea"/>
                          <a:cs typeface="+mn-cs"/>
                        </a:rPr>
                        <a:t> dự án đầu tư</a:t>
                      </a:r>
                      <a:r>
                        <a:rPr lang="en-US" sz="2200" b="0" kern="1200" spc="-10">
                          <a:solidFill>
                            <a:schemeClr val="tx1"/>
                          </a:solidFill>
                          <a:effectLst/>
                          <a:latin typeface="Times New Roman" panose="02020603050405020304" pitchFamily="18" charset="0"/>
                          <a:ea typeface="+mn-ea"/>
                          <a:cs typeface="+mn-cs"/>
                        </a:rPr>
                        <a:t> với tổng vốn đăng ký đầu tư là 31,5 tỷ đồng, </a:t>
                      </a:r>
                      <a:r>
                        <a:rPr lang="vi-VN" sz="2200" b="0" kern="1200" spc="-10">
                          <a:solidFill>
                            <a:schemeClr val="tx1"/>
                          </a:solidFill>
                          <a:effectLst/>
                          <a:latin typeface="Times New Roman" panose="02020603050405020304" pitchFamily="18" charset="0"/>
                          <a:ea typeface="+mn-ea"/>
                          <a:cs typeface="+mn-cs"/>
                        </a:rPr>
                        <a:t>trong đó </a:t>
                      </a:r>
                      <a:r>
                        <a:rPr lang="en-US" sz="2200" b="0" kern="1200" spc="-10">
                          <a:solidFill>
                            <a:schemeClr val="tx1"/>
                          </a:solidFill>
                          <a:effectLst/>
                          <a:latin typeface="Times New Roman" panose="02020603050405020304" pitchFamily="18" charset="0"/>
                          <a:ea typeface="+mn-ea"/>
                          <a:cs typeface="+mn-cs"/>
                        </a:rPr>
                        <a:t>có 01 dự án nằm trong cụm công nghiệp và 01 dự án nằm ngoài khu kinh tế, khu công nghiệp, cụm công nghiệp. Cụ thể như sau:</a:t>
                      </a:r>
                    </a:p>
                    <a:p>
                      <a:pPr>
                        <a:lnSpc>
                          <a:spcPct val="100000"/>
                        </a:lnSpc>
                        <a:spcBef>
                          <a:spcPts val="600"/>
                        </a:spcBef>
                        <a:spcAft>
                          <a:spcPts val="600"/>
                        </a:spcAft>
                      </a:pPr>
                      <a:r>
                        <a:rPr lang="en-US" sz="2200" b="0" kern="1200" spc="-10">
                          <a:solidFill>
                            <a:schemeClr val="tx1"/>
                          </a:solidFill>
                          <a:effectLst/>
                          <a:latin typeface="Times New Roman" panose="02020603050405020304" pitchFamily="18" charset="0"/>
                          <a:ea typeface="+mn-ea"/>
                          <a:cs typeface="+mn-cs"/>
                        </a:rPr>
                        <a:t>       (1) Dự án Mở rộng Nhà máy may Sinh Phát do Công ty TNHH Sinh Phát V N đầu tư tại Khu phố Giao Hội 1, phường Hoài Tân, thị xã Hoài Nhơn với tổng số vốn đăng ký là 6,5 tỷ đồng;</a:t>
                      </a:r>
                    </a:p>
                    <a:p>
                      <a:pPr>
                        <a:lnSpc>
                          <a:spcPct val="100000"/>
                        </a:lnSpc>
                        <a:spcBef>
                          <a:spcPts val="600"/>
                        </a:spcBef>
                        <a:spcAft>
                          <a:spcPts val="600"/>
                        </a:spcAft>
                      </a:pPr>
                      <a:r>
                        <a:rPr lang="en-US" sz="2200" b="0" kern="1200" spc="-10">
                          <a:solidFill>
                            <a:schemeClr val="tx1"/>
                          </a:solidFill>
                          <a:effectLst/>
                          <a:latin typeface="Times New Roman" panose="02020603050405020304" pitchFamily="18" charset="0"/>
                          <a:ea typeface="+mn-ea"/>
                          <a:cs typeface="+mn-cs"/>
                        </a:rPr>
                        <a:t>       (2) Dự án Nhà máy chế biến gỗ và sản xuất đồ gỗ nội thất xuất khẩu do Công ty TNHH Sản xuất Thương mại VinaForest đầu tư tại Lô CN6, CN8, Cụm công nghiệp Bình Nghi, thôn 3, xã Bình Nghi, huyện Tây Sơn với tổng số vốn đăng ký là 25 tỷ đồng.</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81534" y="501043"/>
            <a:ext cx="3673698"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 (tt)</a:t>
            </a:r>
          </a:p>
        </p:txBody>
      </p:sp>
    </p:spTree>
    <p:extLst>
      <p:ext uri="{BB962C8B-B14F-4D97-AF65-F5344CB8AC3E}">
        <p14:creationId xmlns:p14="http://schemas.microsoft.com/office/powerpoint/2010/main" val="141072283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09FBD-EBDB-84D2-9CDB-E881FA6EB66B}"/>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A17F808-8E62-A743-4A15-1BE4875991FD}"/>
              </a:ext>
            </a:extLst>
          </p:cNvPr>
          <p:cNvGraphicFramePr>
            <a:graphicFrameLocks noGrp="1"/>
          </p:cNvGraphicFramePr>
          <p:nvPr>
            <p:extLst>
              <p:ext uri="{D42A27DB-BD31-4B8C-83A1-F6EECF244321}">
                <p14:modId xmlns:p14="http://schemas.microsoft.com/office/powerpoint/2010/main" val="3493567597"/>
              </p:ext>
            </p:extLst>
          </p:nvPr>
        </p:nvGraphicFramePr>
        <p:xfrm>
          <a:off x="453950" y="1653526"/>
          <a:ext cx="11654301" cy="4175760"/>
        </p:xfrm>
        <a:graphic>
          <a:graphicData uri="http://schemas.openxmlformats.org/drawingml/2006/table">
            <a:tbl>
              <a:tblPr firstRow="1" bandRow="1"/>
              <a:tblGrid>
                <a:gridCol w="11654301">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200" b="0" kern="1200" spc="-10">
                          <a:solidFill>
                            <a:schemeClr val="tx1"/>
                          </a:solidFill>
                          <a:effectLst/>
                          <a:latin typeface="Times New Roman" panose="02020603050405020304" pitchFamily="18" charset="0"/>
                          <a:ea typeface="+mn-ea"/>
                          <a:cs typeface="+mn-cs"/>
                        </a:rPr>
                        <a:t>Lũy kế từ </a:t>
                      </a:r>
                      <a:r>
                        <a:rPr lang="en-US" sz="2200" b="0" kern="1200" spc="-10">
                          <a:solidFill>
                            <a:schemeClr val="tx1"/>
                          </a:solidFill>
                          <a:effectLst/>
                          <a:latin typeface="Times New Roman" panose="02020603050405020304" pitchFamily="18" charset="0"/>
                          <a:ea typeface="+mn-ea"/>
                          <a:cs typeface="+mn-cs"/>
                        </a:rPr>
                        <a:t>đầu năm </a:t>
                      </a:r>
                      <a:r>
                        <a:rPr lang="vi-VN" sz="2200" b="0" kern="1200" spc="-10">
                          <a:solidFill>
                            <a:schemeClr val="tx1"/>
                          </a:solidFill>
                          <a:effectLst/>
                          <a:latin typeface="Times New Roman" panose="02020603050405020304" pitchFamily="18" charset="0"/>
                          <a:ea typeface="+mn-ea"/>
                          <a:cs typeface="+mn-cs"/>
                        </a:rPr>
                        <a:t>đến nay</a:t>
                      </a:r>
                      <a:r>
                        <a:rPr lang="en-US" sz="2200" b="0" kern="1200" spc="-10">
                          <a:solidFill>
                            <a:schemeClr val="tx1"/>
                          </a:solidFill>
                          <a:effectLst/>
                          <a:latin typeface="Times New Roman" panose="02020603050405020304" pitchFamily="18" charset="0"/>
                          <a:ea typeface="+mn-ea"/>
                          <a:cs typeface="+mn-cs"/>
                        </a:rPr>
                        <a:t>,</a:t>
                      </a:r>
                      <a:r>
                        <a:rPr lang="vi-VN" sz="2200" b="0" kern="1200" spc="-10">
                          <a:solidFill>
                            <a:schemeClr val="tx1"/>
                          </a:solidFill>
                          <a:effectLst/>
                          <a:latin typeface="Times New Roman" panose="02020603050405020304" pitchFamily="18" charset="0"/>
                          <a:ea typeface="+mn-ea"/>
                          <a:cs typeface="+mn-cs"/>
                        </a:rPr>
                        <a:t> toàn tỉnh thu hút mới </a:t>
                      </a:r>
                      <a:r>
                        <a:rPr lang="en-US" sz="2200" b="0" kern="1200" spc="-10">
                          <a:solidFill>
                            <a:schemeClr val="tx1"/>
                          </a:solidFill>
                          <a:effectLst/>
                          <a:latin typeface="Times New Roman" panose="02020603050405020304" pitchFamily="18" charset="0"/>
                          <a:ea typeface="+mn-ea"/>
                          <a:cs typeface="+mn-cs"/>
                        </a:rPr>
                        <a:t>11</a:t>
                      </a:r>
                      <a:r>
                        <a:rPr lang="vi-VN" sz="2200" b="0" kern="1200" spc="-10">
                          <a:solidFill>
                            <a:schemeClr val="tx1"/>
                          </a:solidFill>
                          <a:effectLst/>
                          <a:latin typeface="Times New Roman" panose="02020603050405020304" pitchFamily="18" charset="0"/>
                          <a:ea typeface="+mn-ea"/>
                          <a:cs typeface="+mn-cs"/>
                        </a:rPr>
                        <a:t> dự án đầu tư </a:t>
                      </a:r>
                      <a:r>
                        <a:rPr lang="en-US" sz="2200" b="0" kern="1200" spc="-10">
                          <a:solidFill>
                            <a:schemeClr val="tx1"/>
                          </a:solidFill>
                          <a:effectLst/>
                          <a:latin typeface="Times New Roman" panose="02020603050405020304" pitchFamily="18" charset="0"/>
                          <a:ea typeface="+mn-ea"/>
                          <a:cs typeface="+mn-cs"/>
                        </a:rPr>
                        <a:t>trong nước </a:t>
                      </a:r>
                      <a:r>
                        <a:rPr lang="vi-VN" sz="2200" b="0" kern="1200" spc="-10">
                          <a:solidFill>
                            <a:schemeClr val="tx1"/>
                          </a:solidFill>
                          <a:effectLst/>
                          <a:latin typeface="Times New Roman" panose="02020603050405020304" pitchFamily="18" charset="0"/>
                          <a:ea typeface="+mn-ea"/>
                          <a:cs typeface="+mn-cs"/>
                        </a:rPr>
                        <a:t>với tổng vốn đăng ký là 1.</a:t>
                      </a:r>
                      <a:r>
                        <a:rPr lang="en-US" sz="2200" b="0" kern="1200" spc="-10">
                          <a:solidFill>
                            <a:schemeClr val="tx1"/>
                          </a:solidFill>
                          <a:effectLst/>
                          <a:latin typeface="Times New Roman" panose="02020603050405020304" pitchFamily="18" charset="0"/>
                          <a:ea typeface="+mn-ea"/>
                          <a:cs typeface="+mn-cs"/>
                        </a:rPr>
                        <a:t>748,6</a:t>
                      </a:r>
                      <a:r>
                        <a:rPr lang="vi-VN" sz="2200" b="0" kern="1200" spc="-10">
                          <a:solidFill>
                            <a:schemeClr val="tx1"/>
                          </a:solidFill>
                          <a:effectLst/>
                          <a:latin typeface="Times New Roman" panose="02020603050405020304" pitchFamily="18" charset="0"/>
                          <a:ea typeface="+mn-ea"/>
                          <a:cs typeface="+mn-cs"/>
                        </a:rPr>
                        <a:t> tỷ đồng. </a:t>
                      </a:r>
                      <a:r>
                        <a:rPr lang="en-US" sz="2200" b="0" kern="1200" spc="-10">
                          <a:solidFill>
                            <a:schemeClr val="tx1"/>
                          </a:solidFill>
                          <a:effectLst/>
                          <a:latin typeface="Times New Roman" panose="02020603050405020304" pitchFamily="18" charset="0"/>
                          <a:ea typeface="+mn-ea"/>
                          <a:cs typeface="+mn-cs"/>
                        </a:rPr>
                        <a:t>Trong đó: </a:t>
                      </a:r>
                      <a:endParaRPr lang="vi-VN" sz="2200" b="0" kern="1200" spc="-10">
                        <a:solidFill>
                          <a:schemeClr val="tx1"/>
                        </a:solidFill>
                        <a:effectLst/>
                        <a:latin typeface="Times New Roman" panose="02020603050405020304" pitchFamily="18" charset="0"/>
                        <a:ea typeface="+mn-ea"/>
                        <a:cs typeface="+mn-cs"/>
                      </a:endParaRPr>
                    </a:p>
                    <a:p>
                      <a:pPr marL="0" marR="0" lvl="0" indent="4572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Ngoài Khu kinh tế, Khu công nghiệp là 07 dự án. Trong đó:</a:t>
                      </a:r>
                    </a:p>
                    <a:p>
                      <a:pPr marL="0" marR="0" lvl="0" indent="9000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+ 06 dự án có vốn đầu tư trên 20 tỷ đồng.</a:t>
                      </a:r>
                    </a:p>
                    <a:p>
                      <a:pPr marL="0" marR="0" lvl="0" indent="9000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+ 01 dự án có vốn đầu tư dưới 20 tỷ đồng.</a:t>
                      </a:r>
                    </a:p>
                    <a:p>
                      <a:pPr marL="0" marR="0" lvl="0" indent="4572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Trong Khu kinh tế, Khu công nghiệp là 04 dự án. Trong đó:</a:t>
                      </a:r>
                    </a:p>
                    <a:p>
                      <a:pPr marL="0" marR="0" lvl="0" indent="9000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+ 01 dự án có vốn đầu tư trên 100 tỷ đồng.</a:t>
                      </a:r>
                    </a:p>
                    <a:p>
                      <a:pPr marL="0" marR="0" lvl="0" indent="9000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+ 03 dự án có vốn đầu tư dưới 100 tỷ đồng.</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200" b="0" kern="1200" spc="-10">
                          <a:solidFill>
                            <a:schemeClr val="tx1"/>
                          </a:solidFill>
                          <a:effectLst/>
                          <a:latin typeface="Times New Roman" panose="02020603050405020304" pitchFamily="18" charset="0"/>
                          <a:ea typeface="+mn-ea"/>
                          <a:cs typeface="+mn-cs"/>
                        </a:rPr>
                        <a:t> </a:t>
                      </a:r>
                      <a:r>
                        <a:rPr lang="en-US" sz="2200" b="0" kern="1200" spc="-10">
                          <a:solidFill>
                            <a:schemeClr val="tx1"/>
                          </a:solidFill>
                          <a:effectLst/>
                          <a:latin typeface="Times New Roman" panose="02020603050405020304" pitchFamily="18" charset="0"/>
                          <a:ea typeface="+mn-ea"/>
                          <a:cs typeface="+mn-cs"/>
                        </a:rPr>
                        <a:t>Bên cạnh đó đã thực hiện điều chỉnh 09 dự án với vốn đầu tư tăng thêm khoảng 250 tỷ đồng</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D579A1A7-F30F-9709-0D52-224443DFF980}"/>
              </a:ext>
            </a:extLst>
          </p:cNvPr>
          <p:cNvSpPr/>
          <p:nvPr/>
        </p:nvSpPr>
        <p:spPr>
          <a:xfrm>
            <a:off x="1280866" y="668823"/>
            <a:ext cx="3673698"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 (tt)</a:t>
            </a:r>
          </a:p>
        </p:txBody>
      </p:sp>
    </p:spTree>
    <p:extLst>
      <p:ext uri="{BB962C8B-B14F-4D97-AF65-F5344CB8AC3E}">
        <p14:creationId xmlns:p14="http://schemas.microsoft.com/office/powerpoint/2010/main" val="218323799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FB05-B195-29C4-2F5D-E896CC5E43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07BF7A-9982-6031-B760-FE1EECDE3F3E}"/>
              </a:ext>
            </a:extLst>
          </p:cNvPr>
          <p:cNvSpPr/>
          <p:nvPr/>
        </p:nvSpPr>
        <p:spPr>
          <a:xfrm>
            <a:off x="1149525" y="92681"/>
            <a:ext cx="3791359"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 (tt):</a:t>
            </a:r>
            <a:endParaRPr lang="vi-VN" sz="2800" b="0" kern="1200" spc="-10">
              <a:solidFill>
                <a:schemeClr val="tx1"/>
              </a:solidFill>
              <a:effectLst/>
              <a:latin typeface="Times New Roman" panose="02020603050405020304" pitchFamily="18" charset="0"/>
              <a:ea typeface="+mn-ea"/>
              <a:cs typeface="+mn-cs"/>
            </a:endParaRPr>
          </a:p>
          <a:p>
            <a:pPr marL="12700" defTabSz="914400">
              <a:spcBef>
                <a:spcPts val="300"/>
              </a:spcBef>
              <a:defRPr/>
            </a:pP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0043E118-BF71-072E-BF1D-162BF1A91418}"/>
              </a:ext>
            </a:extLst>
          </p:cNvPr>
          <p:cNvGraphicFramePr>
            <a:graphicFrameLocks noGrp="1"/>
          </p:cNvGraphicFramePr>
          <p:nvPr>
            <p:extLst>
              <p:ext uri="{D42A27DB-BD31-4B8C-83A1-F6EECF244321}">
                <p14:modId xmlns:p14="http://schemas.microsoft.com/office/powerpoint/2010/main" val="3834697995"/>
              </p:ext>
            </p:extLst>
          </p:nvPr>
        </p:nvGraphicFramePr>
        <p:xfrm>
          <a:off x="1752808" y="6267227"/>
          <a:ext cx="10776418" cy="914400"/>
        </p:xfrm>
        <a:graphic>
          <a:graphicData uri="http://schemas.openxmlformats.org/drawingml/2006/table">
            <a:tbl>
              <a:tblPr firstRow="1" bandRow="1"/>
              <a:tblGrid>
                <a:gridCol w="10776418">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2400" b="1">
                          <a:solidFill>
                            <a:schemeClr val="tx1"/>
                          </a:solidFill>
                          <a:effectLst/>
                          <a:latin typeface="Times New Roman" panose="02020603050405020304" pitchFamily="18" charset="0"/>
                          <a:ea typeface="Times New Roman" panose="02020603050405020304" pitchFamily="18" charset="0"/>
                        </a:rPr>
                        <a:t>Thu hút đầu tư năm 2024 theo các địa phương và Khu Công nghiệp</a:t>
                      </a:r>
                      <a:endParaRPr lang="vi-VN" sz="24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2400" b="0" kern="1200" spc="-1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3" name="Table 2">
            <a:extLst>
              <a:ext uri="{FF2B5EF4-FFF2-40B4-BE49-F238E27FC236}">
                <a16:creationId xmlns:a16="http://schemas.microsoft.com/office/drawing/2014/main" id="{2B5B5C0D-9D10-3FFC-A717-0D2391342329}"/>
              </a:ext>
            </a:extLst>
          </p:cNvPr>
          <p:cNvGraphicFramePr>
            <a:graphicFrameLocks noGrp="1"/>
          </p:cNvGraphicFramePr>
          <p:nvPr>
            <p:extLst>
              <p:ext uri="{D42A27DB-BD31-4B8C-83A1-F6EECF244321}">
                <p14:modId xmlns:p14="http://schemas.microsoft.com/office/powerpoint/2010/main" val="2053324614"/>
              </p:ext>
            </p:extLst>
          </p:nvPr>
        </p:nvGraphicFramePr>
        <p:xfrm>
          <a:off x="369117" y="695753"/>
          <a:ext cx="5352176" cy="5573276"/>
        </p:xfrm>
        <a:graphic>
          <a:graphicData uri="http://schemas.openxmlformats.org/drawingml/2006/table">
            <a:tbl>
              <a:tblPr/>
              <a:tblGrid>
                <a:gridCol w="328840">
                  <a:extLst>
                    <a:ext uri="{9D8B030D-6E8A-4147-A177-3AD203B41FA5}">
                      <a16:colId xmlns:a16="http://schemas.microsoft.com/office/drawing/2014/main" val="3347772493"/>
                    </a:ext>
                  </a:extLst>
                </a:gridCol>
                <a:gridCol w="1462778">
                  <a:extLst>
                    <a:ext uri="{9D8B030D-6E8A-4147-A177-3AD203B41FA5}">
                      <a16:colId xmlns:a16="http://schemas.microsoft.com/office/drawing/2014/main" val="3989235663"/>
                    </a:ext>
                  </a:extLst>
                </a:gridCol>
                <a:gridCol w="725719">
                  <a:extLst>
                    <a:ext uri="{9D8B030D-6E8A-4147-A177-3AD203B41FA5}">
                      <a16:colId xmlns:a16="http://schemas.microsoft.com/office/drawing/2014/main" val="3437264855"/>
                    </a:ext>
                  </a:extLst>
                </a:gridCol>
                <a:gridCol w="771076">
                  <a:extLst>
                    <a:ext uri="{9D8B030D-6E8A-4147-A177-3AD203B41FA5}">
                      <a16:colId xmlns:a16="http://schemas.microsoft.com/office/drawing/2014/main" val="3823758141"/>
                    </a:ext>
                  </a:extLst>
                </a:gridCol>
                <a:gridCol w="680361">
                  <a:extLst>
                    <a:ext uri="{9D8B030D-6E8A-4147-A177-3AD203B41FA5}">
                      <a16:colId xmlns:a16="http://schemas.microsoft.com/office/drawing/2014/main" val="2587659093"/>
                    </a:ext>
                  </a:extLst>
                </a:gridCol>
                <a:gridCol w="1383402">
                  <a:extLst>
                    <a:ext uri="{9D8B030D-6E8A-4147-A177-3AD203B41FA5}">
                      <a16:colId xmlns:a16="http://schemas.microsoft.com/office/drawing/2014/main" val="3932648953"/>
                    </a:ext>
                  </a:extLst>
                </a:gridCol>
              </a:tblGrid>
              <a:tr h="404620">
                <a:tc>
                  <a:txBody>
                    <a:bodyPr/>
                    <a:lstStyle/>
                    <a:p>
                      <a:pPr algn="ctr" fontAlgn="ctr"/>
                      <a:r>
                        <a:rPr lang="vi-VN" sz="1400" b="1" i="0" u="none" strike="noStrike">
                          <a:solidFill>
                            <a:srgbClr val="000000"/>
                          </a:solidFill>
                          <a:effectLst/>
                          <a:latin typeface="Times New Roman" panose="02020603050405020304" pitchFamily="18" charset="0"/>
                        </a:rPr>
                        <a:t>STT</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Địa phương</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Chỉ tiêu 2024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Đã thực hiện</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Tỷ lệ</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Vốn đầu tư đăng ký (đồng)</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336605"/>
                  </a:ext>
                </a:extLst>
              </a:tr>
              <a:tr h="404620">
                <a:tc>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Tổng số dự án thu hút năm 2024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100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1.748.606.189.000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739992"/>
                  </a:ext>
                </a:extLst>
              </a:tr>
              <a:tr h="899156">
                <a:tc>
                  <a:txBody>
                    <a:bodyPr/>
                    <a:lstStyle/>
                    <a:p>
                      <a:pPr algn="ctr" fontAlgn="ctr"/>
                      <a:r>
                        <a:rPr lang="vi-VN" sz="1400" b="1" i="0" u="none" strike="noStrike">
                          <a:solidFill>
                            <a:srgbClr val="000000"/>
                          </a:solidFill>
                          <a:effectLst/>
                          <a:latin typeface="Times New Roman" panose="02020603050405020304" pitchFamily="18" charset="0"/>
                        </a:rPr>
                        <a:t>I</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 giao cho Sở Kế hoạch và Đầu tư và UBND các huyện, thị xã, thành phố</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1.590.255.024.000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1869783"/>
                  </a:ext>
                </a:extLst>
              </a:tr>
              <a:tr h="224789">
                <a:tc>
                  <a:txBody>
                    <a:bodyPr/>
                    <a:lstStyle/>
                    <a:p>
                      <a:pPr algn="ctr" fontAlgn="b"/>
                      <a:r>
                        <a:rPr lang="vi-VN" sz="1400" b="1" i="0" u="none" strike="noStrike">
                          <a:solidFill>
                            <a:srgbClr val="000000"/>
                          </a:solidFill>
                          <a:effectLst/>
                          <a:latin typeface="Times New Roman" panose="02020603050405020304" pitchFamily="18" charset="0"/>
                        </a:rPr>
                        <a:t>1</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Thành phố Quy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888689"/>
                  </a:ext>
                </a:extLst>
              </a:tr>
              <a:tr h="224789">
                <a:tc>
                  <a:txBody>
                    <a:bodyPr/>
                    <a:lstStyle/>
                    <a:p>
                      <a:pPr algn="ctr" fontAlgn="ctr"/>
                      <a:r>
                        <a:rPr lang="vi-VN" sz="1400" b="1"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Thị xã An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7424741"/>
                  </a:ext>
                </a:extLst>
              </a:tr>
              <a:tr h="224789">
                <a:tc rowSpan="4">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555330"/>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Tân Đức</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144365"/>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Nhơn Tân 1</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6546843"/>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An Mơ</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2359102"/>
                  </a:ext>
                </a:extLst>
              </a:tr>
              <a:tr h="224789">
                <a:tc>
                  <a:txBody>
                    <a:bodyPr/>
                    <a:lstStyle/>
                    <a:p>
                      <a:pPr algn="ctr" fontAlgn="ctr"/>
                      <a:r>
                        <a:rPr lang="vi-VN" sz="1400" b="1" i="0" u="none" strike="noStrike">
                          <a:solidFill>
                            <a:srgbClr val="000000"/>
                          </a:solidFill>
                          <a:effectLst/>
                          <a:latin typeface="Times New Roman" panose="02020603050405020304" pitchFamily="18" charset="0"/>
                        </a:rPr>
                        <a:t>3</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Thị xã Hoài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6.500.000.000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349519"/>
                  </a:ext>
                </a:extLst>
              </a:tr>
              <a:tr h="224789">
                <a:tc rowSpan="4">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17%</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0" u="none" strike="noStrike">
                          <a:solidFill>
                            <a:srgbClr val="000000"/>
                          </a:solidFill>
                          <a:effectLst/>
                          <a:latin typeface="Times New Roman" panose="02020603050405020304" pitchFamily="18" charset="0"/>
                        </a:rPr>
                        <a:t>6.500.000.000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7228600"/>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Hoài Tân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8928136"/>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Ngọc Sơn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493434"/>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Tường Sơn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6401013"/>
                  </a:ext>
                </a:extLst>
              </a:tr>
              <a:tr h="224789">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An Lão</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857327"/>
                  </a:ext>
                </a:extLst>
              </a:tr>
              <a:tr h="224789">
                <a:tc>
                  <a:txBody>
                    <a:bodyPr/>
                    <a:lstStyle/>
                    <a:p>
                      <a:pPr algn="ctr" fontAlgn="ctr"/>
                      <a:r>
                        <a:rPr lang="vi-VN" sz="1400" b="1" i="0" u="none" strike="noStrike">
                          <a:solidFill>
                            <a:srgbClr val="000000"/>
                          </a:solidFill>
                          <a:effectLst/>
                          <a:latin typeface="Times New Roman" panose="02020603050405020304" pitchFamily="18" charset="0"/>
                        </a:rPr>
                        <a:t>5</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Hoài Ân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185052"/>
                  </a:ext>
                </a:extLst>
              </a:tr>
              <a:tr h="224789">
                <a:tc>
                  <a:txBody>
                    <a:bodyPr/>
                    <a:lstStyle/>
                    <a:p>
                      <a:pPr algn="ctr" fontAlgn="ctr"/>
                      <a:r>
                        <a:rPr lang="vi-VN" sz="1400" b="1"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Phù Cát</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912928"/>
                  </a:ext>
                </a:extLst>
              </a:tr>
              <a:tr h="224789">
                <a:tc rowSpan="2">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6224885"/>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Cát Trinh</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366962"/>
                  </a:ext>
                </a:extLst>
              </a:tr>
            </a:tbl>
          </a:graphicData>
        </a:graphic>
      </p:graphicFrame>
      <p:graphicFrame>
        <p:nvGraphicFramePr>
          <p:cNvPr id="4" name="Table 3">
            <a:extLst>
              <a:ext uri="{FF2B5EF4-FFF2-40B4-BE49-F238E27FC236}">
                <a16:creationId xmlns:a16="http://schemas.microsoft.com/office/drawing/2014/main" id="{A08A075D-3B96-E23C-61F9-FE576ECC5998}"/>
              </a:ext>
            </a:extLst>
          </p:cNvPr>
          <p:cNvGraphicFramePr>
            <a:graphicFrameLocks noGrp="1"/>
          </p:cNvGraphicFramePr>
          <p:nvPr>
            <p:extLst>
              <p:ext uri="{D42A27DB-BD31-4B8C-83A1-F6EECF244321}">
                <p14:modId xmlns:p14="http://schemas.microsoft.com/office/powerpoint/2010/main" val="1692590931"/>
              </p:ext>
            </p:extLst>
          </p:nvPr>
        </p:nvGraphicFramePr>
        <p:xfrm>
          <a:off x="6095999" y="719387"/>
          <a:ext cx="5866702" cy="5568406"/>
        </p:xfrm>
        <a:graphic>
          <a:graphicData uri="http://schemas.openxmlformats.org/drawingml/2006/table">
            <a:tbl>
              <a:tblPr/>
              <a:tblGrid>
                <a:gridCol w="318605">
                  <a:extLst>
                    <a:ext uri="{9D8B030D-6E8A-4147-A177-3AD203B41FA5}">
                      <a16:colId xmlns:a16="http://schemas.microsoft.com/office/drawing/2014/main" val="2794068364"/>
                    </a:ext>
                  </a:extLst>
                </a:gridCol>
                <a:gridCol w="1417237">
                  <a:extLst>
                    <a:ext uri="{9D8B030D-6E8A-4147-A177-3AD203B41FA5}">
                      <a16:colId xmlns:a16="http://schemas.microsoft.com/office/drawing/2014/main" val="3684531388"/>
                    </a:ext>
                  </a:extLst>
                </a:gridCol>
                <a:gridCol w="703125">
                  <a:extLst>
                    <a:ext uri="{9D8B030D-6E8A-4147-A177-3AD203B41FA5}">
                      <a16:colId xmlns:a16="http://schemas.microsoft.com/office/drawing/2014/main" val="4273756615"/>
                    </a:ext>
                  </a:extLst>
                </a:gridCol>
                <a:gridCol w="747071">
                  <a:extLst>
                    <a:ext uri="{9D8B030D-6E8A-4147-A177-3AD203B41FA5}">
                      <a16:colId xmlns:a16="http://schemas.microsoft.com/office/drawing/2014/main" val="800744324"/>
                    </a:ext>
                  </a:extLst>
                </a:gridCol>
                <a:gridCol w="1340332">
                  <a:extLst>
                    <a:ext uri="{9D8B030D-6E8A-4147-A177-3AD203B41FA5}">
                      <a16:colId xmlns:a16="http://schemas.microsoft.com/office/drawing/2014/main" val="587516465"/>
                    </a:ext>
                  </a:extLst>
                </a:gridCol>
                <a:gridCol w="1340332">
                  <a:extLst>
                    <a:ext uri="{9D8B030D-6E8A-4147-A177-3AD203B41FA5}">
                      <a16:colId xmlns:a16="http://schemas.microsoft.com/office/drawing/2014/main" val="1125608726"/>
                    </a:ext>
                  </a:extLst>
                </a:gridCol>
              </a:tblGrid>
              <a:tr h="351326">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Địa phương</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 2024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Đã thực hiện</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Tỷ lệ</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Vốn đầu tư đăng ký (đồng)</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289077"/>
                  </a:ext>
                </a:extLst>
              </a:tr>
              <a:tr h="195182">
                <a:tc>
                  <a:txBody>
                    <a:bodyPr/>
                    <a:lstStyle/>
                    <a:p>
                      <a:pPr algn="ctr" fontAlgn="ctr"/>
                      <a:r>
                        <a:rPr lang="vi-VN" sz="1200" b="1"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Phù Mỹ</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3959324"/>
                  </a:ext>
                </a:extLst>
              </a:tr>
              <a:tr h="195182">
                <a:tc rowSpan="4">
                  <a:txBody>
                    <a:bodyPr/>
                    <a:lstStyle/>
                    <a:p>
                      <a:pPr algn="ctr"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233029"/>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Dương</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991902"/>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Đại Thạnh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8051153"/>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Diêm Tiêu</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05746"/>
                  </a:ext>
                </a:extLst>
              </a:tr>
              <a:tr h="195182">
                <a:tc>
                  <a:txBody>
                    <a:bodyPr/>
                    <a:lstStyle/>
                    <a:p>
                      <a:pPr algn="ctr" fontAlgn="ctr"/>
                      <a:r>
                        <a:rPr lang="vi-VN" sz="1200" b="1" i="0" u="none" strike="noStrike">
                          <a:solidFill>
                            <a:srgbClr val="000000"/>
                          </a:solidFill>
                          <a:effectLst/>
                          <a:latin typeface="Times New Roman" panose="02020603050405020304" pitchFamily="18" charset="0"/>
                        </a:rPr>
                        <a:t>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Tây Sơn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50%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722.708.973.000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7369442"/>
                  </a:ext>
                </a:extLst>
              </a:tr>
              <a:tr h="195182">
                <a:tc rowSpan="8">
                  <a:txBody>
                    <a:bodyPr/>
                    <a:lstStyle/>
                    <a:p>
                      <a:pPr algn="ctr"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67%</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646.635.837.000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472637"/>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Phú An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150552"/>
                  </a:ext>
                </a:extLst>
              </a:tr>
              <a:tr h="332589">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Cầu Nước Xanh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112771"/>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Hóc Bợm</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385199"/>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Nghi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100%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25.000.000.000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7022375"/>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Tây Giang</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133223"/>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Tân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415548"/>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Gò Cầy</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51.073.136.000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236142"/>
                  </a:ext>
                </a:extLst>
              </a:tr>
              <a:tr h="195182">
                <a:tc>
                  <a:txBody>
                    <a:bodyPr/>
                    <a:lstStyle/>
                    <a:p>
                      <a:pPr algn="ctr" fontAlgn="ctr"/>
                      <a:r>
                        <a:rPr lang="vi-VN" sz="1200" b="1" i="0" u="none" strike="noStrike">
                          <a:solidFill>
                            <a:srgbClr val="000000"/>
                          </a:solidFill>
                          <a:effectLst/>
                          <a:latin typeface="Times New Roman" panose="02020603050405020304" pitchFamily="18" charset="0"/>
                        </a:rPr>
                        <a:t>9</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Tuy Phước</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861.046.051.000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602169"/>
                  </a:ext>
                </a:extLst>
              </a:tr>
              <a:tr h="195182">
                <a:tc>
                  <a:txBody>
                    <a:bodyPr/>
                    <a:lstStyle/>
                    <a:p>
                      <a:pPr algn="l"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20%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861.046.051.000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59039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Vân Canh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372528"/>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Vĩnh Thạnh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0129096"/>
                  </a:ext>
                </a:extLst>
              </a:tr>
              <a:tr h="374748">
                <a:tc>
                  <a:txBody>
                    <a:bodyPr/>
                    <a:lstStyle/>
                    <a:p>
                      <a:pPr algn="ctr" fontAlgn="ctr"/>
                      <a:r>
                        <a:rPr lang="vi-VN" sz="1200" b="1" i="0" u="none" strike="noStrike">
                          <a:solidFill>
                            <a:srgbClr val="000000"/>
                          </a:solidFill>
                          <a:effectLst/>
                          <a:latin typeface="Times New Roman" panose="02020603050405020304" pitchFamily="18" charset="0"/>
                        </a:rPr>
                        <a:t>II</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Ban Quản lý Khu kinh tế và các KCN</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158.351.165.000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9682586"/>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Becamex</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252840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Hoà Hội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88826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Nhơn Hoà</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9916997"/>
                  </a:ext>
                </a:extLst>
              </a:tr>
              <a:tr h="195182">
                <a:tc>
                  <a:txBody>
                    <a:bodyPr/>
                    <a:lstStyle/>
                    <a:p>
                      <a:pPr algn="ctr" fontAlgn="ctr"/>
                      <a:r>
                        <a:rPr lang="vi-VN" sz="1200" b="1" i="0" u="none" strike="noStrike">
                          <a:solidFill>
                            <a:srgbClr val="000000"/>
                          </a:solidFill>
                          <a:effectLst/>
                          <a:latin typeface="Times New Roman" panose="02020603050405020304" pitchFamily="18" charset="0"/>
                        </a:rPr>
                        <a:t>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Nhơn Hội A</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4448782"/>
                  </a:ext>
                </a:extLst>
              </a:tr>
              <a:tr h="195182">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Long Mỹ</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119.970.013.000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612425"/>
                  </a:ext>
                </a:extLst>
              </a:tr>
              <a:tr h="195182">
                <a:tc>
                  <a:txBody>
                    <a:bodyPr/>
                    <a:lstStyle/>
                    <a:p>
                      <a:pPr algn="ctr" fontAlgn="ctr"/>
                      <a:r>
                        <a:rPr lang="vi-VN" sz="1200" b="1" i="0" u="none" strike="noStrike">
                          <a:solidFill>
                            <a:srgbClr val="000000"/>
                          </a:solidFill>
                          <a:effectLst/>
                          <a:latin typeface="Times New Roman" panose="02020603050405020304" pitchFamily="18" charset="0"/>
                        </a:rPr>
                        <a:t>6</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Phú Tài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38.381.152.000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5685209"/>
                  </a:ext>
                </a:extLst>
              </a:tr>
            </a:tbl>
          </a:graphicData>
        </a:graphic>
      </p:graphicFrame>
    </p:spTree>
    <p:extLst>
      <p:ext uri="{BB962C8B-B14F-4D97-AF65-F5344CB8AC3E}">
        <p14:creationId xmlns:p14="http://schemas.microsoft.com/office/powerpoint/2010/main" val="2156415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225664"/>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616,7</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3987466" y="4464660"/>
              <a:ext cx="1604045"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Giảm 72,04</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631252" y="1280861"/>
            <a:ext cx="2725529" cy="1655629"/>
            <a:chOff x="1689126" y="3163300"/>
            <a:chExt cx="204414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162</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1941155" y="3897733"/>
              <a:ext cx="1391246"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Giảm 2,5</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5" y="3216013"/>
            <a:ext cx="2612051" cy="1683379"/>
            <a:chOff x="3724249" y="3747130"/>
            <a:chExt cx="1959038"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29226" y="4249559"/>
              <a:ext cx="1602843"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385</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3197946"/>
            <a:ext cx="2511155" cy="1701444"/>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3195189"/>
            <a:ext cx="2651269" cy="1655630"/>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840130" y="3707823"/>
              <a:ext cx="1771159"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27</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3918197"/>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169</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1086319" y="472939"/>
            <a:ext cx="789697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5.2. Quản lý đăng ký doanh nghiệp: Tháng 02/2024</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71034FF-7275-EC11-9453-C0D71EC6AE4B}"/>
              </a:ext>
            </a:extLst>
          </p:cNvPr>
          <p:cNvGraphicFramePr>
            <a:graphicFrameLocks noGrp="1"/>
          </p:cNvGraphicFramePr>
          <p:nvPr>
            <p:extLst>
              <p:ext uri="{D42A27DB-BD31-4B8C-83A1-F6EECF244321}">
                <p14:modId xmlns:p14="http://schemas.microsoft.com/office/powerpoint/2010/main" val="689166832"/>
              </p:ext>
            </p:extLst>
          </p:nvPr>
        </p:nvGraphicFramePr>
        <p:xfrm>
          <a:off x="690664" y="5188293"/>
          <a:ext cx="11128442" cy="1188720"/>
        </p:xfrm>
        <a:graphic>
          <a:graphicData uri="http://schemas.openxmlformats.org/drawingml/2006/table">
            <a:tbl>
              <a:tblPr firstRow="1" bandRow="1"/>
              <a:tblGrid>
                <a:gridCol w="1112844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2400" b="1" i="1">
                          <a:solidFill>
                            <a:schemeClr val="tx1"/>
                          </a:solidFill>
                          <a:effectLst/>
                          <a:latin typeface="Times New Roman" panose="02020603050405020304" pitchFamily="18" charset="0"/>
                          <a:ea typeface="Times New Roman" panose="02020603050405020304" pitchFamily="18" charset="0"/>
                        </a:rPr>
                        <a:t>Nguyên nhân Tổng vốn đăng ký của các doanh nghiệp thành lập mới năm 2024 giảm mạnh so với năm 2023 vì đầu năm 2023 có doanh nghiệp dự án thành lập với số vốn đăng ký lớn (Công ty Cổ phần An Quang Holdings với vốn điều lệ 1.045 tỷ đồng)</a:t>
                      </a:r>
                      <a:endParaRPr lang="vi-VN" sz="24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3381406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1" y="398478"/>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1595287376"/>
              </p:ext>
            </p:extLst>
          </p:nvPr>
        </p:nvGraphicFramePr>
        <p:xfrm>
          <a:off x="126999" y="1077987"/>
          <a:ext cx="5969002" cy="6035040"/>
        </p:xfrm>
        <a:graphic>
          <a:graphicData uri="http://schemas.openxmlformats.org/drawingml/2006/table">
            <a:tbl>
              <a:tblPr firstRow="1" bandRow="1"/>
              <a:tblGrid>
                <a:gridCol w="596900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Công tác quản lý đất đai, tài nguyên khoáng sản và bảo vệ môi trường trên địa bàn tỉnh tiếp tục được tăng </a:t>
                      </a:r>
                      <a:r>
                        <a:rPr lang="pt-BR" sz="2400" b="0" kern="1200">
                          <a:solidFill>
                            <a:schemeClr val="dk1"/>
                          </a:solidFill>
                          <a:effectLst/>
                          <a:latin typeface="Times New Roman" panose="02020603050405020304" pitchFamily="18" charset="0"/>
                          <a:ea typeface="+mn-ea"/>
                          <a:cs typeface="Times New Roman" panose="02020603050405020304" pitchFamily="18" charset="0"/>
                        </a:rPr>
                        <a:t>cường.</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a:solidFill>
                            <a:schemeClr val="dk1"/>
                          </a:solidFill>
                          <a:effectLst/>
                          <a:latin typeface="Times New Roman" panose="02020603050405020304" pitchFamily="18" charset="0"/>
                          <a:ea typeface="+mn-ea"/>
                          <a:cs typeface="Times New Roman" panose="02020603050405020304" pitchFamily="18" charset="0"/>
                        </a:rPr>
                        <a:t>UBND tỉnh đã chỉ đạo các sở, ngành, địa phương tăng cường công tác quản lý tài nguyên khoáng sản, kiểm tra, kịp thời xử lý nghiêm các trường hợp khai thác đất, đá, cát… trái phép</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r>
                        <a:rPr lang="de-DE" sz="2400" b="0" kern="1200">
                          <a:solidFill>
                            <a:schemeClr val="dk1"/>
                          </a:solidFill>
                          <a:effectLst/>
                          <a:latin typeface="Times New Roman" panose="02020603050405020304" pitchFamily="18" charset="0"/>
                          <a:ea typeface="+mn-ea"/>
                          <a:cs typeface="Times New Roman" panose="02020603050405020304" pitchFamily="18" charset="0"/>
                        </a:rPr>
                        <a:t> không đúng quy định.</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Ngày 21/02/2024, UBND thị xã Hoài Nhơn đã tổ chức Lễ ra quân giải phóng mặt bằng, xử lý lấn chiếm đất đai năm 2024. Đây là địa phương duy nhất trong 11 huyện, thị xã, thành phố tổ chức Lễ ra quân giải phóng mặt bằng, xử lý lấn chiếm đất đai</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descr="A group of people standing on a stage&#10;&#10;Description automatically generated">
            <a:extLst>
              <a:ext uri="{FF2B5EF4-FFF2-40B4-BE49-F238E27FC236}">
                <a16:creationId xmlns:a16="http://schemas.microsoft.com/office/drawing/2014/main" id="{0EC16028-1A48-76EB-F868-EFAEDDA44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871" y="1232676"/>
            <a:ext cx="5848130" cy="3932574"/>
          </a:xfrm>
          <a:prstGeom prst="rect">
            <a:avLst/>
          </a:prstGeom>
        </p:spPr>
      </p:pic>
    </p:spTree>
    <p:extLst>
      <p:ext uri="{BB962C8B-B14F-4D97-AF65-F5344CB8AC3E}">
        <p14:creationId xmlns:p14="http://schemas.microsoft.com/office/powerpoint/2010/main" val="130725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823943" y="46771"/>
            <a:ext cx="5120561" cy="1325563"/>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4000" b="1" kern="1200" spc="-20">
                <a:solidFill>
                  <a:schemeClr val="tx1"/>
                </a:solidFill>
                <a:latin typeface="Times New Roman" panose="02020603050405020304" pitchFamily="18" charset="0"/>
                <a:ea typeface="+mj-ea"/>
                <a:cs typeface="Times New Roman" panose="02020603050405020304" pitchFamily="18" charset="0"/>
              </a:rPr>
              <a:t>7.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155512" y="1321919"/>
            <a:ext cx="6251512" cy="5489310"/>
          </a:xfrm>
          <a:prstGeom prst="rect">
            <a:avLst/>
          </a:prstGeom>
        </p:spPr>
        <p:txBody>
          <a:bodyPr vert="horz" lIns="91440" tIns="45720" rIns="91440" bIns="45720" rtlCol="0">
            <a:normAutofit fontScale="92500"/>
          </a:bodyPr>
          <a:lstStyle/>
          <a:p>
            <a:pPr lvl="1" indent="-228600" algn="just">
              <a:lnSpc>
                <a:spcPct val="110000"/>
              </a:lnSpc>
              <a:spcBef>
                <a:spcPts val="435"/>
              </a:spcBef>
              <a:spcAft>
                <a:spcPts val="1200"/>
              </a:spcAft>
              <a:buSzPct val="100000"/>
              <a:buFont typeface="Arial" panose="020B0604020202020204" pitchFamily="34" charset="0"/>
              <a:buChar char="•"/>
            </a:pPr>
            <a:r>
              <a:rPr lang="vi-VN" sz="2000" b="0" kern="1200" dirty="0">
                <a:solidFill>
                  <a:schemeClr val="dk1"/>
                </a:solidFill>
                <a:effectLst/>
                <a:latin typeface="Times New Roman" panose="02020603050405020304" pitchFamily="18" charset="0"/>
                <a:ea typeface="+mn-ea"/>
                <a:cs typeface="Times New Roman" panose="02020603050405020304" pitchFamily="18" charset="0"/>
              </a:rPr>
              <a:t>N</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gành Giáo dục </a:t>
            </a:r>
            <a:r>
              <a:rPr lang="nl-NL" sz="2000" b="0" kern="1200">
                <a:solidFill>
                  <a:schemeClr val="dk1"/>
                </a:solidFill>
                <a:effectLst/>
                <a:latin typeface="Times New Roman" panose="02020603050405020304" pitchFamily="18" charset="0"/>
                <a:ea typeface="+mn-ea"/>
                <a:cs typeface="Times New Roman" panose="02020603050405020304" pitchFamily="18" charset="0"/>
              </a:rPr>
              <a:t>và Đào</a:t>
            </a:r>
            <a:r>
              <a:rPr lang="nl-NL" sz="2100" dirty="0">
                <a:solidFill>
                  <a:schemeClr val="dk1"/>
                </a:solidFill>
                <a:latin typeface="Times New Roman" panose="02020603050405020304" pitchFamily="18" charset="0"/>
                <a:cs typeface="Times New Roman" panose="02020603050405020304" pitchFamily="18" charset="0"/>
              </a:rPr>
              <a:t> tạo </a:t>
            </a:r>
            <a:r>
              <a:rPr lang="nl-NL" sz="2100">
                <a:solidFill>
                  <a:schemeClr val="dk1"/>
                </a:solidFill>
                <a:latin typeface="Times New Roman" panose="02020603050405020304" pitchFamily="18" charset="0"/>
                <a:cs typeface="Times New Roman" panose="02020603050405020304" pitchFamily="18" charset="0"/>
              </a:rPr>
              <a:t>đã </a:t>
            </a:r>
            <a:r>
              <a:rPr lang="en-US" sz="2100">
                <a:solidFill>
                  <a:schemeClr val="dk1"/>
                </a:solidFill>
                <a:latin typeface="Times New Roman" panose="02020603050405020304" pitchFamily="18" charset="0"/>
                <a:cs typeface="Times New Roman" panose="02020603050405020304" pitchFamily="18" charset="0"/>
              </a:rPr>
              <a:t>chỉ đạo, kiểm tra, hướng dẫn các cơ sở giáo dục tiếp tục tổ chức dạy học sau thời gian nghỉ Tết Nguyên đán</a:t>
            </a:r>
            <a:endParaRPr lang="nl-NL" sz="2100" dirty="0">
              <a:solidFill>
                <a:schemeClr val="dk1"/>
              </a:solidFill>
              <a:latin typeface="Times New Roman" panose="02020603050405020304" pitchFamily="18" charset="0"/>
              <a:cs typeface="Times New Roman" panose="02020603050405020304" pitchFamily="18" charset="0"/>
            </a:endParaRPr>
          </a:p>
          <a:p>
            <a:pPr lvl="1" indent="-228600" algn="just">
              <a:lnSpc>
                <a:spcPct val="110000"/>
              </a:lnSpc>
              <a:spcBef>
                <a:spcPts val="435"/>
              </a:spcBef>
              <a:spcAft>
                <a:spcPts val="1200"/>
              </a:spcAft>
              <a:buSzPct val="100000"/>
              <a:buFont typeface="Arial" panose="020B0604020202020204" pitchFamily="34" charset="0"/>
              <a:buChar char="•"/>
            </a:pPr>
            <a:r>
              <a:rPr lang="vi-VN" sz="2100">
                <a:solidFill>
                  <a:schemeClr val="dk1"/>
                </a:solidFill>
                <a:latin typeface="Times New Roman" panose="02020603050405020304" pitchFamily="18" charset="0"/>
                <a:cs typeface="Times New Roman" panose="02020603050405020304" pitchFamily="18" charset="0"/>
              </a:rPr>
              <a:t>Các </a:t>
            </a:r>
            <a:r>
              <a:rPr lang="vi-VN" sz="2100" dirty="0">
                <a:solidFill>
                  <a:schemeClr val="dk1"/>
                </a:solidFill>
                <a:latin typeface="Times New Roman" panose="02020603050405020304" pitchFamily="18" charset="0"/>
                <a:cs typeface="Times New Roman" panose="02020603050405020304" pitchFamily="18" charset="0"/>
              </a:rPr>
              <a:t>hoạt động văn hoá, thông tin, văn nghệ, thể dục thể thao, báo chí, phát thanh truyền hình chuẩn bị mừng Đảng mừng Xuân, đón tết Giáp Thìn 2024 được các ngành và các địa phương quan tâm</a:t>
            </a:r>
            <a:r>
              <a:rPr lang="en-US" sz="2100" dirty="0">
                <a:solidFill>
                  <a:schemeClr val="dk1"/>
                </a:solidFill>
                <a:latin typeface="Times New Roman" panose="02020603050405020304" pitchFamily="18" charset="0"/>
                <a:cs typeface="Times New Roman" panose="02020603050405020304" pitchFamily="18" charset="0"/>
              </a:rPr>
              <a:t>.</a:t>
            </a:r>
          </a:p>
          <a:p>
            <a:pPr lvl="1" indent="-228600" algn="just">
              <a:lnSpc>
                <a:spcPct val="110000"/>
              </a:lnSpc>
              <a:spcBef>
                <a:spcPts val="435"/>
              </a:spcBef>
              <a:spcAft>
                <a:spcPts val="1200"/>
              </a:spcAft>
              <a:buSzPct val="100000"/>
              <a:buFont typeface="Arial" panose="020B0604020202020204" pitchFamily="34" charset="0"/>
              <a:buChar char="•"/>
            </a:pPr>
            <a:r>
              <a:rPr lang="en-US" sz="2100" dirty="0" err="1">
                <a:solidFill>
                  <a:schemeClr val="dk1"/>
                </a:solidFill>
                <a:latin typeface="Times New Roman" panose="02020603050405020304" pitchFamily="18" charset="0"/>
                <a:cs typeface="Times New Roman" panose="02020603050405020304" pitchFamily="18" charset="0"/>
              </a:rPr>
              <a:t>Công</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tác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quảng</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bá</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Giải</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đua</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thuyền</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máy</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nhà</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nghề</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quốc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tế</a:t>
            </a:r>
            <a:r>
              <a:rPr lang="en-US" sz="2100" dirty="0">
                <a:solidFill>
                  <a:schemeClr val="dk1"/>
                </a:solidFill>
                <a:latin typeface="Times New Roman" panose="02020603050405020304" pitchFamily="18" charset="0"/>
                <a:cs typeface="Times New Roman" panose="02020603050405020304" pitchFamily="18" charset="0"/>
              </a:rPr>
              <a:t> UIM F1H2O </a:t>
            </a:r>
            <a:r>
              <a:rPr lang="vi-VN" sz="2100" dirty="0">
                <a:solidFill>
                  <a:schemeClr val="dk1"/>
                </a:solidFill>
                <a:latin typeface="Times New Roman" panose="02020603050405020304" pitchFamily="18" charset="0"/>
                <a:cs typeface="Times New Roman" panose="02020603050405020304" pitchFamily="18" charset="0"/>
              </a:rPr>
              <a:t>giải mô tô nước UIM-ABP AQUABIKE (Grand Prix Bình Ðịnh 2024) được đẩy mạnh triển khai với nhiều sự kiện hấp dẫn, độc đáo</a:t>
            </a:r>
            <a:r>
              <a:rPr lang="en-US" sz="2100" dirty="0">
                <a:solidFill>
                  <a:schemeClr val="dk1"/>
                </a:solidFill>
                <a:latin typeface="Times New Roman" panose="02020603050405020304" pitchFamily="18" charset="0"/>
                <a:cs typeface="Times New Roman" panose="02020603050405020304" pitchFamily="18" charset="0"/>
              </a:rPr>
              <a:t>.</a:t>
            </a:r>
          </a:p>
          <a:p>
            <a:pPr lvl="1" indent="-228600" algn="just">
              <a:lnSpc>
                <a:spcPct val="110000"/>
              </a:lnSpc>
              <a:spcBef>
                <a:spcPts val="435"/>
              </a:spcBef>
              <a:spcAft>
                <a:spcPts val="1200"/>
              </a:spcAft>
              <a:buSzPct val="100000"/>
              <a:buFont typeface="Arial" panose="020B0604020202020204" pitchFamily="34" charset="0"/>
              <a:buChar char="•"/>
            </a:pPr>
            <a:r>
              <a:rPr lang="vi-VN" sz="2100" dirty="0">
                <a:solidFill>
                  <a:schemeClr val="dk1"/>
                </a:solidFill>
                <a:latin typeface="Times New Roman" panose="02020603050405020304" pitchFamily="18" charset="0"/>
                <a:cs typeface="Times New Roman" panose="02020603050405020304" pitchFamily="18" charset="0"/>
              </a:rPr>
              <a:t>Công tác phòng, chống dịch bệnh được tập trung triển khai kịp thời, hiệu quả. Đảm bảo đầy đủ thuốc, hóa chất, vật tư, thiết bị phòng chống dịch bệnh trên địa bàn tỉnh</a:t>
            </a:r>
          </a:p>
        </p:txBody>
      </p:sp>
      <p:pic>
        <p:nvPicPr>
          <p:cNvPr id="6" name="Picture 5" descr="A group of people posing for a photo&#10;&#10;Description automatically generated">
            <a:extLst>
              <a:ext uri="{FF2B5EF4-FFF2-40B4-BE49-F238E27FC236}">
                <a16:creationId xmlns:a16="http://schemas.microsoft.com/office/drawing/2014/main" id="{490038AD-EA08-92D9-9580-FBD61DD70E6A}"/>
              </a:ext>
            </a:extLst>
          </p:cNvPr>
          <p:cNvPicPr>
            <a:picLocks noChangeAspect="1"/>
          </p:cNvPicPr>
          <p:nvPr/>
        </p:nvPicPr>
        <p:blipFill rotWithShape="1">
          <a:blip r:embed="rId3">
            <a:extLst>
              <a:ext uri="{28A0092B-C50C-407E-A947-70E740481C1C}">
                <a14:useLocalDpi xmlns:a14="http://schemas.microsoft.com/office/drawing/2010/main" val="0"/>
              </a:ext>
            </a:extLst>
          </a:blip>
          <a:srcRect l="12685" r="17971" b="-1"/>
          <a:stretch/>
        </p:blipFill>
        <p:spPr>
          <a:xfrm>
            <a:off x="7281645" y="2727729"/>
            <a:ext cx="49103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8" name="Picture 7" descr="A group of people standing together&#10;&#10;Description automatically generated">
            <a:extLst>
              <a:ext uri="{FF2B5EF4-FFF2-40B4-BE49-F238E27FC236}">
                <a16:creationId xmlns:a16="http://schemas.microsoft.com/office/drawing/2014/main" id="{09084854-7717-1782-D496-08A37DEE46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339" r="19819" b="-1"/>
          <a:stretch/>
        </p:blipFill>
        <p:spPr>
          <a:xfrm>
            <a:off x="6288577" y="1"/>
            <a:ext cx="4011995" cy="342899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53796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101825" y="390575"/>
            <a:ext cx="34474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8.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4997797"/>
              </p:ext>
            </p:extLst>
          </p:nvPr>
        </p:nvGraphicFramePr>
        <p:xfrm>
          <a:off x="314072" y="913794"/>
          <a:ext cx="6212857" cy="5882640"/>
        </p:xfrm>
        <a:graphic>
          <a:graphicData uri="http://schemas.openxmlformats.org/drawingml/2006/table">
            <a:tbl>
              <a:tblPr firstRow="1" bandRow="1"/>
              <a:tblGrid>
                <a:gridCol w="6212857">
                  <a:extLst>
                    <a:ext uri="{9D8B030D-6E8A-4147-A177-3AD203B41FA5}">
                      <a16:colId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 Tăng cường công tác kiểm tra cải cách hành chính, thực thi công vụ tại các cơ quan</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Đã t</a:t>
                      </a:r>
                      <a:r>
                        <a:rPr lang="nl-NL" sz="2400" b="0" kern="1200">
                          <a:solidFill>
                            <a:schemeClr val="dk1"/>
                          </a:solidFill>
                          <a:effectLst/>
                          <a:latin typeface="Times New Roman" panose="02020603050405020304" pitchFamily="18" charset="0"/>
                          <a:ea typeface="+mn-ea"/>
                          <a:cs typeface="Times New Roman" panose="02020603050405020304" pitchFamily="18" charset="0"/>
                        </a:rPr>
                        <a:t>ổ chức tốt công tác giao nhận quân năm 2024 theo chỉ tiêu kế hoạch đề ra</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Tình hình an ninh chính trị và trật tự an toàn xã hội cơ bản ổn định. Tuy nhiên tai nạn giao thông tăng cao. </a:t>
                      </a:r>
                      <a:r>
                        <a:rPr lang="nl-NL" sz="2400" b="0" kern="1200">
                          <a:solidFill>
                            <a:schemeClr val="tx1"/>
                          </a:solidFill>
                          <a:effectLst/>
                          <a:latin typeface="Times New Roman" panose="02020603050405020304" pitchFamily="18" charset="0"/>
                          <a:ea typeface="+mn-ea"/>
                          <a:cs typeface="Times New Roman" panose="02020603050405020304" pitchFamily="18" charset="0"/>
                        </a:rPr>
                        <a:t>Trong tháng</a:t>
                      </a:r>
                      <a:r>
                        <a:rPr lang="vi-VN" sz="2400" b="0" kern="1200">
                          <a:solidFill>
                            <a:schemeClr val="tx1"/>
                          </a:solidFill>
                          <a:effectLst/>
                          <a:latin typeface="Times New Roman" panose="02020603050405020304" pitchFamily="18" charset="0"/>
                          <a:ea typeface="+mn-ea"/>
                          <a:cs typeface="Times New Roman" panose="02020603050405020304" pitchFamily="18" charset="0"/>
                        </a:rPr>
                        <a:t> 02/2024</a:t>
                      </a:r>
                      <a:r>
                        <a:rPr lang="nl-NL" sz="2400" b="0" kern="1200">
                          <a:solidFill>
                            <a:schemeClr val="tx1"/>
                          </a:solidFill>
                          <a:effectLst/>
                          <a:latin typeface="Times New Roman" panose="02020603050405020304" pitchFamily="18" charset="0"/>
                          <a:ea typeface="+mn-ea"/>
                          <a:cs typeface="Times New Roman" panose="02020603050405020304" pitchFamily="18" charset="0"/>
                        </a:rPr>
                        <a:t> toàn tỉnh đã xảy ra 46 vụ tai nạn giao thông, làm chết </a:t>
                      </a:r>
                      <a:r>
                        <a:rPr lang="vi-VN" sz="2400" b="0" kern="1200">
                          <a:solidFill>
                            <a:schemeClr val="tx1"/>
                          </a:solidFill>
                          <a:effectLst/>
                          <a:latin typeface="Times New Roman" panose="02020603050405020304" pitchFamily="18" charset="0"/>
                          <a:ea typeface="+mn-ea"/>
                          <a:cs typeface="Times New Roman" panose="02020603050405020304" pitchFamily="18" charset="0"/>
                        </a:rPr>
                        <a:t>18</a:t>
                      </a:r>
                      <a:r>
                        <a:rPr lang="nl-NL" sz="2400" b="0" kern="1200">
                          <a:solidFill>
                            <a:schemeClr val="tx1"/>
                          </a:solidFill>
                          <a:effectLst/>
                          <a:latin typeface="Times New Roman" panose="02020603050405020304" pitchFamily="18" charset="0"/>
                          <a:ea typeface="+mn-ea"/>
                          <a:cs typeface="Times New Roman" panose="02020603050405020304" pitchFamily="18" charset="0"/>
                        </a:rPr>
                        <a:t> người và bị thương </a:t>
                      </a:r>
                      <a:r>
                        <a:rPr lang="vi-VN" sz="2400" b="0" kern="1200">
                          <a:solidFill>
                            <a:schemeClr val="tx1"/>
                          </a:solidFill>
                          <a:effectLst/>
                          <a:latin typeface="Times New Roman" panose="02020603050405020304" pitchFamily="18" charset="0"/>
                          <a:ea typeface="+mn-ea"/>
                          <a:cs typeface="Times New Roman" panose="02020603050405020304" pitchFamily="18" charset="0"/>
                        </a:rPr>
                        <a:t>36</a:t>
                      </a:r>
                      <a:r>
                        <a:rPr lang="nl-NL" sz="2400" b="0" kern="1200">
                          <a:solidFill>
                            <a:schemeClr val="tx1"/>
                          </a:solidFill>
                          <a:effectLst/>
                          <a:latin typeface="Times New Roman" panose="02020603050405020304" pitchFamily="18" charset="0"/>
                          <a:ea typeface="+mn-ea"/>
                          <a:cs typeface="Times New Roman" panose="02020603050405020304" pitchFamily="18" charset="0"/>
                        </a:rPr>
                        <a:t> người. </a:t>
                      </a:r>
                      <a:r>
                        <a:rPr lang="es-ES" sz="2400" b="0" kern="1200">
                          <a:solidFill>
                            <a:schemeClr val="tx1"/>
                          </a:solidFill>
                          <a:effectLst/>
                          <a:latin typeface="Times New Roman" panose="02020603050405020304" pitchFamily="18" charset="0"/>
                          <a:ea typeface="+mn-ea"/>
                          <a:cs typeface="Times New Roman" panose="02020603050405020304" pitchFamily="18" charset="0"/>
                        </a:rPr>
                        <a:t>Tính chung 2 tháng đầu năm 2024, trên địa bàn tỉnh </a:t>
                      </a:r>
                      <a:r>
                        <a:rPr lang="vi-VN" sz="2400" b="0" kern="1200">
                          <a:solidFill>
                            <a:schemeClr val="tx1"/>
                          </a:solidFill>
                          <a:effectLst/>
                          <a:latin typeface="Times New Roman" panose="02020603050405020304" pitchFamily="18" charset="0"/>
                          <a:ea typeface="+mn-ea"/>
                          <a:cs typeface="Times New Roman" panose="02020603050405020304" pitchFamily="18" charset="0"/>
                        </a:rPr>
                        <a:t>xảy ra </a:t>
                      </a:r>
                      <a:r>
                        <a:rPr lang="en-US" sz="2400" b="0" kern="1200">
                          <a:solidFill>
                            <a:schemeClr val="tx1"/>
                          </a:solidFill>
                          <a:effectLst/>
                          <a:latin typeface="Times New Roman" panose="02020603050405020304" pitchFamily="18" charset="0"/>
                          <a:ea typeface="+mn-ea"/>
                          <a:cs typeface="Times New Roman" panose="02020603050405020304" pitchFamily="18" charset="0"/>
                        </a:rPr>
                        <a:t>114</a:t>
                      </a:r>
                      <a:r>
                        <a:rPr lang="vi-VN" sz="2400" b="0" kern="1200">
                          <a:solidFill>
                            <a:schemeClr val="tx1"/>
                          </a:solidFill>
                          <a:effectLst/>
                          <a:latin typeface="Times New Roman" panose="02020603050405020304" pitchFamily="18" charset="0"/>
                          <a:ea typeface="+mn-ea"/>
                          <a:cs typeface="Times New Roman" panose="02020603050405020304" pitchFamily="18" charset="0"/>
                        </a:rPr>
                        <a:t> vụ tai nạn giao thông, </a:t>
                      </a:r>
                      <a:r>
                        <a:rPr lang="en-US" sz="2400" b="0" kern="1200">
                          <a:solidFill>
                            <a:schemeClr val="tx1"/>
                          </a:solidFill>
                          <a:effectLst/>
                          <a:latin typeface="Times New Roman" panose="02020603050405020304" pitchFamily="18" charset="0"/>
                          <a:ea typeface="+mn-ea"/>
                          <a:cs typeface="Times New Roman" panose="02020603050405020304" pitchFamily="18" charset="0"/>
                        </a:rPr>
                        <a:t>tăng 58,3</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vi-VN" sz="2400" b="0" i="1" kern="1200">
                          <a:solidFill>
                            <a:schemeClr val="tx1"/>
                          </a:solidFill>
                          <a:effectLst/>
                          <a:latin typeface="Times New Roman" panose="02020603050405020304" pitchFamily="18" charset="0"/>
                          <a:ea typeface="+mn-ea"/>
                          <a:cs typeface="Times New Roman" panose="02020603050405020304" pitchFamily="18" charset="0"/>
                        </a:rPr>
                        <a:t>(</a:t>
                      </a:r>
                      <a:r>
                        <a:rPr lang="en-US" sz="2400" b="0" i="1" kern="1200">
                          <a:solidFill>
                            <a:schemeClr val="tx1"/>
                          </a:solidFill>
                          <a:effectLst/>
                          <a:latin typeface="Times New Roman" panose="02020603050405020304" pitchFamily="18" charset="0"/>
                          <a:ea typeface="+mn-ea"/>
                          <a:cs typeface="Times New Roman" panose="02020603050405020304" pitchFamily="18" charset="0"/>
                        </a:rPr>
                        <a:t>tăng 42</a:t>
                      </a:r>
                      <a:r>
                        <a:rPr lang="vi-VN" sz="2400" b="0" i="1" kern="1200">
                          <a:solidFill>
                            <a:schemeClr val="tx1"/>
                          </a:solidFill>
                          <a:effectLst/>
                          <a:latin typeface="Times New Roman" panose="02020603050405020304" pitchFamily="18" charset="0"/>
                          <a:ea typeface="+mn-ea"/>
                          <a:cs typeface="Times New Roman" panose="02020603050405020304" pitchFamily="18" charset="0"/>
                        </a:rPr>
                        <a:t> vụ); </a:t>
                      </a:r>
                      <a:r>
                        <a:rPr lang="vi-VN" sz="2400" b="0" kern="1200">
                          <a:solidFill>
                            <a:schemeClr val="tx1"/>
                          </a:solidFill>
                          <a:effectLst/>
                          <a:latin typeface="Times New Roman" panose="02020603050405020304" pitchFamily="18" charset="0"/>
                          <a:ea typeface="+mn-ea"/>
                          <a:cs typeface="Times New Roman" panose="02020603050405020304" pitchFamily="18" charset="0"/>
                        </a:rPr>
                        <a:t>số người chết là </a:t>
                      </a:r>
                      <a:r>
                        <a:rPr lang="en-US" sz="2400" b="0" kern="1200">
                          <a:solidFill>
                            <a:schemeClr val="tx1"/>
                          </a:solidFill>
                          <a:effectLst/>
                          <a:latin typeface="Times New Roman" panose="02020603050405020304" pitchFamily="18" charset="0"/>
                          <a:ea typeface="+mn-ea"/>
                          <a:cs typeface="Times New Roman" panose="02020603050405020304" pitchFamily="18" charset="0"/>
                        </a:rPr>
                        <a:t>30</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a:t>
                      </a:r>
                      <a:r>
                        <a:rPr lang="en-US" sz="2400" b="0" kern="1200">
                          <a:solidFill>
                            <a:schemeClr val="tx1"/>
                          </a:solidFill>
                          <a:effectLst/>
                          <a:latin typeface="Times New Roman" panose="02020603050405020304" pitchFamily="18" charset="0"/>
                          <a:ea typeface="+mn-ea"/>
                          <a:cs typeface="Times New Roman" panose="02020603050405020304" pitchFamily="18" charset="0"/>
                        </a:rPr>
                        <a:t>giảm 37,5</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vi-VN" sz="2400" b="0" i="1" kern="1200">
                          <a:solidFill>
                            <a:schemeClr val="tx1"/>
                          </a:solidFill>
                          <a:effectLst/>
                          <a:latin typeface="Times New Roman" panose="02020603050405020304" pitchFamily="18" charset="0"/>
                          <a:ea typeface="+mn-ea"/>
                          <a:cs typeface="Times New Roman" panose="02020603050405020304" pitchFamily="18" charset="0"/>
                        </a:rPr>
                        <a:t>(</a:t>
                      </a:r>
                      <a:r>
                        <a:rPr lang="en-US" sz="2400" b="0" i="1" kern="1200">
                          <a:solidFill>
                            <a:schemeClr val="tx1"/>
                          </a:solidFill>
                          <a:effectLst/>
                          <a:latin typeface="Times New Roman" panose="02020603050405020304" pitchFamily="18" charset="0"/>
                          <a:ea typeface="+mn-ea"/>
                          <a:cs typeface="Times New Roman" panose="02020603050405020304" pitchFamily="18" charset="0"/>
                        </a:rPr>
                        <a:t>giảm 18</a:t>
                      </a:r>
                      <a:r>
                        <a:rPr lang="vi-VN" sz="2400" b="0" i="1" kern="1200">
                          <a:solidFill>
                            <a:schemeClr val="tx1"/>
                          </a:solidFill>
                          <a:effectLst/>
                          <a:latin typeface="Times New Roman" panose="02020603050405020304" pitchFamily="18" charset="0"/>
                          <a:ea typeface="+mn-ea"/>
                          <a:cs typeface="Times New Roman" panose="02020603050405020304" pitchFamily="18" charset="0"/>
                        </a:rPr>
                        <a:t> người)</a:t>
                      </a:r>
                      <a:r>
                        <a:rPr lang="vi-VN" sz="2400" b="0" kern="1200">
                          <a:solidFill>
                            <a:schemeClr val="tx1"/>
                          </a:solidFill>
                          <a:effectLst/>
                          <a:latin typeface="Times New Roman" panose="02020603050405020304" pitchFamily="18" charset="0"/>
                          <a:ea typeface="+mn-ea"/>
                          <a:cs typeface="Times New Roman" panose="02020603050405020304" pitchFamily="18" charset="0"/>
                        </a:rPr>
                        <a:t>; số người bị thương là </a:t>
                      </a:r>
                      <a:r>
                        <a:rPr lang="en-US" sz="2400" b="0" kern="1200">
                          <a:solidFill>
                            <a:schemeClr val="tx1"/>
                          </a:solidFill>
                          <a:effectLst/>
                          <a:latin typeface="Times New Roman" panose="02020603050405020304" pitchFamily="18" charset="0"/>
                          <a:ea typeface="+mn-ea"/>
                          <a:cs typeface="Times New Roman" panose="02020603050405020304" pitchFamily="18" charset="0"/>
                        </a:rPr>
                        <a:t>116</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tăng </a:t>
                      </a:r>
                      <a:r>
                        <a:rPr lang="en-US" sz="2400" b="0" kern="1200">
                          <a:solidFill>
                            <a:schemeClr val="tx1"/>
                          </a:solidFill>
                          <a:effectLst/>
                          <a:latin typeface="Times New Roman" panose="02020603050405020304" pitchFamily="18" charset="0"/>
                          <a:ea typeface="+mn-ea"/>
                          <a:cs typeface="Times New Roman" panose="02020603050405020304" pitchFamily="18" charset="0"/>
                        </a:rPr>
                        <a:t>190</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vi-VN" sz="2400" b="0" i="1" kern="1200">
                          <a:solidFill>
                            <a:schemeClr val="tx1"/>
                          </a:solidFill>
                          <a:effectLst/>
                          <a:latin typeface="Times New Roman" panose="02020603050405020304" pitchFamily="18" charset="0"/>
                          <a:ea typeface="+mn-ea"/>
                          <a:cs typeface="Times New Roman" panose="02020603050405020304" pitchFamily="18" charset="0"/>
                        </a:rPr>
                        <a:t>(tăng </a:t>
                      </a:r>
                      <a:r>
                        <a:rPr lang="en-US" sz="2400" b="0" i="1" kern="1200">
                          <a:solidFill>
                            <a:schemeClr val="tx1"/>
                          </a:solidFill>
                          <a:effectLst/>
                          <a:latin typeface="Times New Roman" panose="02020603050405020304" pitchFamily="18" charset="0"/>
                          <a:ea typeface="+mn-ea"/>
                          <a:cs typeface="Times New Roman" panose="02020603050405020304" pitchFamily="18" charset="0"/>
                        </a:rPr>
                        <a:t>76</a:t>
                      </a:r>
                      <a:r>
                        <a:rPr lang="vi-VN" sz="2400" b="0" i="1" kern="1200">
                          <a:solidFill>
                            <a:schemeClr val="tx1"/>
                          </a:solidFill>
                          <a:effectLst/>
                          <a:latin typeface="Times New Roman" panose="02020603050405020304" pitchFamily="18" charset="0"/>
                          <a:ea typeface="+mn-ea"/>
                          <a:cs typeface="Times New Roman" panose="02020603050405020304" pitchFamily="18" charset="0"/>
                        </a:rPr>
                        <a:t> người) </a:t>
                      </a:r>
                      <a:r>
                        <a:rPr lang="en-US" sz="2400" b="0" kern="1200">
                          <a:solidFill>
                            <a:schemeClr val="tx1"/>
                          </a:solidFill>
                          <a:effectLst/>
                          <a:latin typeface="Times New Roman" panose="02020603050405020304" pitchFamily="18" charset="0"/>
                          <a:ea typeface="+mn-ea"/>
                          <a:cs typeface="Times New Roman" panose="02020603050405020304" pitchFamily="18" charset="0"/>
                        </a:rPr>
                        <a:t>so với cùng kỳ năm trước.</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descr="A poster of a person falling from a car&#10;&#10;Description automatically generated with medium confidence">
            <a:extLst>
              <a:ext uri="{FF2B5EF4-FFF2-40B4-BE49-F238E27FC236}">
                <a16:creationId xmlns:a16="http://schemas.microsoft.com/office/drawing/2014/main" id="{0220AD20-79C8-A682-206E-7033D2E57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792" y="1012033"/>
            <a:ext cx="4277567" cy="5254055"/>
          </a:xfrm>
          <a:prstGeom prst="rect">
            <a:avLst/>
          </a:prstGeom>
        </p:spPr>
      </p:pic>
    </p:spTree>
    <p:extLst>
      <p:ext uri="{BB962C8B-B14F-4D97-AF65-F5344CB8AC3E}">
        <p14:creationId xmlns:p14="http://schemas.microsoft.com/office/powerpoint/2010/main" val="142445627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2322F-6C53-59A2-600B-FFE6DC38496E}"/>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E3CD766-7C65-CBCF-9F6A-1001EC443F6F}"/>
              </a:ext>
            </a:extLst>
          </p:cNvPr>
          <p:cNvSpPr/>
          <p:nvPr/>
        </p:nvSpPr>
        <p:spPr>
          <a:xfrm>
            <a:off x="1101825" y="390575"/>
            <a:ext cx="4005264"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8. Công tác Nội chính (tt)</a:t>
            </a:r>
          </a:p>
        </p:txBody>
      </p:sp>
      <p:graphicFrame>
        <p:nvGraphicFramePr>
          <p:cNvPr id="9" name="Table 8">
            <a:extLst>
              <a:ext uri="{FF2B5EF4-FFF2-40B4-BE49-F238E27FC236}">
                <a16:creationId xmlns:a16="http://schemas.microsoft.com/office/drawing/2014/main" id="{C5B87FED-E5E4-057B-E313-5D9F03CDFE62}"/>
              </a:ext>
            </a:extLst>
          </p:cNvPr>
          <p:cNvGraphicFramePr>
            <a:graphicFrameLocks noGrp="1"/>
          </p:cNvGraphicFramePr>
          <p:nvPr>
            <p:extLst>
              <p:ext uri="{D42A27DB-BD31-4B8C-83A1-F6EECF244321}">
                <p14:modId xmlns:p14="http://schemas.microsoft.com/office/powerpoint/2010/main" val="1137855332"/>
              </p:ext>
            </p:extLst>
          </p:nvPr>
        </p:nvGraphicFramePr>
        <p:xfrm>
          <a:off x="352984" y="1342417"/>
          <a:ext cx="6291007" cy="4267200"/>
        </p:xfrm>
        <a:graphic>
          <a:graphicData uri="http://schemas.openxmlformats.org/drawingml/2006/table">
            <a:tbl>
              <a:tblPr firstRow="1" bandRow="1"/>
              <a:tblGrid>
                <a:gridCol w="6291007">
                  <a:extLst>
                    <a:ext uri="{9D8B030D-6E8A-4147-A177-3AD203B41FA5}">
                      <a16:colId xmlns:a16="http://schemas.microsoft.com/office/drawing/2014/main" val="3655493598"/>
                    </a:ext>
                  </a:extLst>
                </a:gridCol>
              </a:tblGrid>
              <a:tr h="13521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tx1"/>
                          </a:solidFill>
                          <a:effectLst/>
                          <a:latin typeface="Times New Roman" panose="02020603050405020304" pitchFamily="18" charset="0"/>
                          <a:ea typeface="+mn-ea"/>
                          <a:cs typeface="Times New Roman" panose="02020603050405020304" pitchFamily="18" charset="0"/>
                        </a:rPr>
                        <a:t> Ngày 29/02/2024, UBND tỉnh đã tổ chức Hội nghị Công bố các chỉ số cải cách hành chính năm 2023 và triển khai nhiệm vụ cải cách hành chính năm 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tx1"/>
                          </a:solidFill>
                          <a:effectLst/>
                          <a:latin typeface="Times New Roman" panose="02020603050405020304" pitchFamily="18" charset="0"/>
                          <a:ea typeface="+mn-ea"/>
                          <a:cs typeface="Times New Roman" panose="02020603050405020304" pitchFamily="18" charset="0"/>
                        </a:rPr>
                        <a:t> </a:t>
                      </a:r>
                      <a:r>
                        <a:rPr lang="vi-VN" sz="2400" b="0" kern="1200">
                          <a:solidFill>
                            <a:schemeClr val="tx1"/>
                          </a:solidFill>
                          <a:effectLst/>
                          <a:latin typeface="Times New Roman" panose="02020603050405020304" pitchFamily="18" charset="0"/>
                          <a:ea typeface="+mn-ea"/>
                          <a:cs typeface="Times New Roman" panose="02020603050405020304" pitchFamily="18" charset="0"/>
                        </a:rPr>
                        <a:t>Hội nghị đã công bố Kết quả Chỉ số Cải cách hành chính (PAR INDEX), Chỉ số hài lòng của người dân, tổ chức đối với sự phục vụ của các cơ quan hành chính nhà nước (SIPAS), Chỉ số năng lực cạnh tranh các sở, ban, ngành và UBND các huyện, thị xã, thành phố (DDCI) năm 2023.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descr="A group of people standing on a stage with awards&#10;&#10;Description automatically generated">
            <a:extLst>
              <a:ext uri="{FF2B5EF4-FFF2-40B4-BE49-F238E27FC236}">
                <a16:creationId xmlns:a16="http://schemas.microsoft.com/office/drawing/2014/main" id="{5320F8B0-34E3-3C58-638F-B7290E734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266" y="1452664"/>
            <a:ext cx="5195025" cy="3761362"/>
          </a:xfrm>
          <a:prstGeom prst="rect">
            <a:avLst/>
          </a:prstGeom>
        </p:spPr>
      </p:pic>
    </p:spTree>
    <p:extLst>
      <p:ext uri="{BB962C8B-B14F-4D97-AF65-F5344CB8AC3E}">
        <p14:creationId xmlns:p14="http://schemas.microsoft.com/office/powerpoint/2010/main" val="248790866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a:t>
            </a:r>
          </a:p>
          <a:p>
            <a:pPr algn="ctr"/>
            <a:r>
              <a:rPr lang="en-US" sz="2800" b="1" spc="-10">
                <a:solidFill>
                  <a:srgbClr val="FF0000"/>
                </a:solidFill>
                <a:latin typeface="Times New Roman" panose="02020603050405020304" pitchFamily="18" charset="0"/>
                <a:cs typeface="Times New Roman" panose="02020603050405020304" pitchFamily="18" charset="0"/>
              </a:rPr>
              <a:t>THÁNG 3 NĂM 2024</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898226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2710552955"/>
              </p:ext>
            </p:extLst>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1" y="1603469"/>
            <a:ext cx="1118809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nl-NL" sz="2400">
                <a:latin typeface="Times New Roman" panose="02020603050405020304" pitchFamily="18" charset="0"/>
                <a:cs typeface="Times New Roman" panose="02020603050405020304" pitchFamily="18" charset="0"/>
              </a:rPr>
              <a:t>Tập trung chỉ đạo sản xuất nông nghiệp, phòng chống dịch bệnh, quyết tâm giành thắng lợi vụ sản xuất Đông Xuân 202</a:t>
            </a:r>
            <a:r>
              <a:rPr lang="vi-VN" sz="2400">
                <a:latin typeface="Times New Roman" panose="02020603050405020304" pitchFamily="18" charset="0"/>
                <a:cs typeface="Times New Roman" panose="02020603050405020304" pitchFamily="18" charset="0"/>
              </a:rPr>
              <a:t>3</a:t>
            </a:r>
            <a:r>
              <a:rPr lang="nl-NL" sz="2400">
                <a:latin typeface="Times New Roman" panose="02020603050405020304" pitchFamily="18" charset="0"/>
                <a:cs typeface="Times New Roman" panose="02020603050405020304" pitchFamily="18" charset="0"/>
              </a:rPr>
              <a:t>-202</a:t>
            </a:r>
            <a:r>
              <a:rPr lang="vi-VN" sz="2400">
                <a:latin typeface="Times New Roman" panose="02020603050405020304" pitchFamily="18" charset="0"/>
                <a:cs typeface="Times New Roman" panose="02020603050405020304" pitchFamily="18" charset="0"/>
              </a:rPr>
              <a:t>4</a:t>
            </a:r>
            <a:endParaRPr lang="vi-VN" sz="2400" b="0" kern="1200">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400" b="0" kern="1200">
                <a:latin typeface="Times New Roman" panose="02020603050405020304" pitchFamily="18" charset="0"/>
                <a:ea typeface="+mn-ea"/>
                <a:cs typeface="Times New Roman" panose="02020603050405020304" pitchFamily="18" charset="0"/>
              </a:rPr>
              <a:t>Tăng cường mời gọi đầu tư, xây dựng các Nhà máy chế biến gia súc, gia cầm, thực phẩm, nông sản, lâm sản, thủy sản,… góp phần nâng cao giá trị sản xuất ngành nông, lâm, thủy sản</a:t>
            </a:r>
            <a:endParaRPr lang="vi-VN" sz="2400">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en-US" sz="2400" b="0" kern="1200">
                <a:latin typeface="Times New Roman" panose="02020603050405020304" pitchFamily="18" charset="0"/>
                <a:ea typeface="+mn-ea"/>
                <a:cs typeface="Times New Roman" panose="02020603050405020304" pitchFamily="18" charset="0"/>
              </a:rPr>
              <a:t>Tiếp tục </a:t>
            </a:r>
            <a:r>
              <a:rPr lang="vi-VN" sz="2400" b="0" kern="1200">
                <a:latin typeface="Times New Roman" panose="02020603050405020304" pitchFamily="18" charset="0"/>
                <a:ea typeface="+mn-ea"/>
                <a:cs typeface="Times New Roman" panose="02020603050405020304" pitchFamily="18" charset="0"/>
              </a:rPr>
              <a:t>thực hiện nghiêm túc, hiệu quả các chính sách hỗ trợ ngư dân khai thác hải sản xa bờ và khắc phục cảnh báo của Ủy ban châu Âu về chống khai thác thủy sản bất hợp pháp, không khai báo theo quy định (IUU)</a:t>
            </a:r>
          </a:p>
          <a:p>
            <a:pPr marL="457200" indent="-457200" algn="just">
              <a:spcBef>
                <a:spcPts val="400"/>
              </a:spcBef>
              <a:spcAft>
                <a:spcPts val="400"/>
              </a:spcAft>
              <a:buFont typeface="Wingdings" panose="05000000000000000000" pitchFamily="2" charset="2"/>
              <a:buChar char="v"/>
            </a:pPr>
            <a:r>
              <a:rPr lang="it-IT" sz="2400">
                <a:latin typeface="Times New Roman" panose="02020603050405020304" pitchFamily="18" charset="0"/>
                <a:cs typeface="Times New Roman" panose="02020603050405020304" pitchFamily="18" charset="0"/>
              </a:rPr>
              <a:t>Triển khai </a:t>
            </a:r>
            <a:r>
              <a:rPr lang="vi-VN" sz="2400">
                <a:latin typeface="Times New Roman" panose="02020603050405020304" pitchFamily="18" charset="0"/>
                <a:cs typeface="Times New Roman" panose="02020603050405020304" pitchFamily="18" charset="0"/>
              </a:rPr>
              <a:t>hiệu quả các</a:t>
            </a:r>
            <a:r>
              <a:rPr lang="it-IT" sz="2400">
                <a:latin typeface="Times New Roman" panose="02020603050405020304" pitchFamily="18" charset="0"/>
                <a:cs typeface="Times New Roman" panose="02020603050405020304" pitchFamily="18" charset="0"/>
              </a:rPr>
              <a:t> phương án xử lý vấn đề môi trường. Tăng cường công tác kiểm tra, quản lý chống lấn chiếm đất đai, khai thác tài nguyên khoáng sản</a:t>
            </a:r>
            <a:r>
              <a:rPr lang="vi-VN" sz="2400">
                <a:latin typeface="Times New Roman" panose="02020603050405020304" pitchFamily="18" charset="0"/>
                <a:cs typeface="Times New Roman" panose="02020603050405020304" pitchFamily="18" charset="0"/>
              </a:rPr>
              <a:t>, mặt nước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1047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A9C000-165F-E95A-7887-87E444772F67}"/>
              </a:ext>
            </a:extLst>
          </p:cNvPr>
          <p:cNvSpPr txBox="1"/>
          <p:nvPr/>
        </p:nvSpPr>
        <p:spPr>
          <a:xfrm>
            <a:off x="559573" y="790790"/>
            <a:ext cx="11298397" cy="2862322"/>
          </a:xfrm>
          <a:prstGeom prst="rect">
            <a:avLst/>
          </a:prstGeom>
          <a:noFill/>
        </p:spPr>
        <p:txBody>
          <a:bodyPr wrap="square">
            <a:spAutoFit/>
          </a:bodyPr>
          <a:lstStyle/>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n-US" sz="2000">
                <a:latin typeface="Times New Roman" panose="02020603050405020304" pitchFamily="18" charset="0"/>
                <a:cs typeface="Times New Roman" panose="02020603050405020304" pitchFamily="18" charset="0"/>
              </a:rPr>
              <a:t>Trong tháng 02 tháng đầu năm 2024, UBND tỉnh Bình Định tập trung triển khai kế hoạch thực hiện các mục tiêu, nhiệm vụ trọng tâm năm 2024 và công tác đón Tết Nguyên đán Giáp Thìn</a:t>
            </a:r>
          </a:p>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n-US" sz="2000">
                <a:latin typeface="Times New Roman" panose="02020603050405020304" pitchFamily="18" charset="0"/>
                <a:cs typeface="Times New Roman" panose="02020603050405020304" pitchFamily="18" charset="0"/>
              </a:rPr>
              <a:t>Triển khai Nghị Quyết số 75/NQ-HĐND ngày 06/12/2023 của Hội đồng nhân dân tỉnh về nhiệm vụ phát triển kinh tế - xã hội năm 2024, ngay đầu tháng 01/2024, lãnh đạo UBND tỉnh đã tổ chức làm việc với tất cả các sở, ban, ngành, địa phương trên địa bàn tỉnh để nắm chắc tình hình, chỉ đạo các cấp, các ngành, các địa phương trong tỉnh hoàn thành đạt mức cao nhất kế hoạch phát triển kinh tế - xã hội năm 2024</a:t>
            </a:r>
          </a:p>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s-ES" sz="2000" b="0" kern="1200">
                <a:solidFill>
                  <a:schemeClr val="dk1"/>
                </a:solidFill>
                <a:effectLst/>
                <a:latin typeface="Times New Roman" panose="02020603050405020304" pitchFamily="18" charset="0"/>
                <a:ea typeface="+mn-ea"/>
                <a:cs typeface="Times New Roman" panose="02020603050405020304" pitchFamily="18" charset="0"/>
              </a:rPr>
              <a:t>Các địa phương đã </a:t>
            </a:r>
            <a:r>
              <a:rPr lang="vi-VN" sz="2000" b="0" kern="1200">
                <a:solidFill>
                  <a:schemeClr val="dk1"/>
                </a:solidFill>
                <a:effectLst/>
                <a:latin typeface="Times New Roman" panose="02020603050405020304" pitchFamily="18" charset="0"/>
                <a:ea typeface="+mn-ea"/>
                <a:cs typeface="Times New Roman" panose="02020603050405020304" pitchFamily="18" charset="0"/>
              </a:rPr>
              <a:t>giao </a:t>
            </a:r>
            <a:r>
              <a:rPr lang="es-ES" sz="2000" b="0" kern="1200">
                <a:solidFill>
                  <a:schemeClr val="dk1"/>
                </a:solidFill>
                <a:effectLst/>
                <a:latin typeface="Times New Roman" panose="02020603050405020304" pitchFamily="18" charset="0"/>
                <a:ea typeface="+mn-ea"/>
                <a:cs typeface="Times New Roman" panose="02020603050405020304" pitchFamily="18" charset="0"/>
              </a:rPr>
              <a:t>xong Kế hoạch năm 2024 theo chỉ đạo của UBND tỉnh tại văn bản số 9495/UBND-TH ngày 14/12/2023</a:t>
            </a:r>
            <a:endParaRPr lang="it-IT"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249DB492-0ACE-EC4B-78A2-7FFF6DFB60DB}"/>
              </a:ext>
            </a:extLst>
          </p:cNvPr>
          <p:cNvSpPr txBox="1">
            <a:spLocks/>
          </p:cNvSpPr>
          <p:nvPr/>
        </p:nvSpPr>
        <p:spPr>
          <a:xfrm>
            <a:off x="379203" y="113914"/>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 TÌNH HÌNH KINH TẾ - XÃ HỘI 0</a:t>
            </a:r>
            <a:r>
              <a:rPr lang="en-US" sz="2800" b="1">
                <a:solidFill>
                  <a:srgbClr val="064273"/>
                </a:solidFill>
                <a:cs typeface="Arial" panose="020B0604020202020204" pitchFamily="34" charset="0"/>
              </a:rPr>
              <a:t>2 </a:t>
            </a:r>
            <a:r>
              <a:rPr lang="vi-VN" sz="2800" b="1">
                <a:solidFill>
                  <a:srgbClr val="064273"/>
                </a:solidFill>
                <a:cs typeface="Arial" panose="020B0604020202020204" pitchFamily="34" charset="0"/>
              </a:rPr>
              <a:t>THÁNG NĂM 2024</a:t>
            </a:r>
          </a:p>
        </p:txBody>
      </p:sp>
      <p:cxnSp>
        <p:nvCxnSpPr>
          <p:cNvPr id="4" name="Straight Connector 3">
            <a:extLst>
              <a:ext uri="{FF2B5EF4-FFF2-40B4-BE49-F238E27FC236}">
                <a16:creationId xmlns:a16="http://schemas.microsoft.com/office/drawing/2014/main" id="{7036BA89-8FEC-3B82-F77A-11D19639120F}"/>
              </a:ext>
            </a:extLst>
          </p:cNvPr>
          <p:cNvCxnSpPr>
            <a:cxnSpLocks/>
          </p:cNvCxnSpPr>
          <p:nvPr/>
        </p:nvCxnSpPr>
        <p:spPr>
          <a:xfrm>
            <a:off x="488466" y="592087"/>
            <a:ext cx="8940760"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7" name="Picture 6" descr="A group of people sitting at a table&#10;&#10;Description automatically generated">
            <a:extLst>
              <a:ext uri="{FF2B5EF4-FFF2-40B4-BE49-F238E27FC236}">
                <a16:creationId xmlns:a16="http://schemas.microsoft.com/office/drawing/2014/main" id="{911EE25D-034B-04F7-8556-91A85BDAB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507" y="3687477"/>
            <a:ext cx="5259897" cy="2865606"/>
          </a:xfrm>
          <a:prstGeom prst="rect">
            <a:avLst/>
          </a:prstGeom>
        </p:spPr>
      </p:pic>
      <p:pic>
        <p:nvPicPr>
          <p:cNvPr id="10" name="Picture 9" descr="A group of people sitting at long tables&#10;&#10;Description automatically generated">
            <a:extLst>
              <a:ext uri="{FF2B5EF4-FFF2-40B4-BE49-F238E27FC236}">
                <a16:creationId xmlns:a16="http://schemas.microsoft.com/office/drawing/2014/main" id="{B2CA5B3C-293F-C489-1F35-BDAEF9069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677749"/>
            <a:ext cx="5622134" cy="2862964"/>
          </a:xfrm>
          <a:prstGeom prst="rect">
            <a:avLst/>
          </a:prstGeom>
        </p:spPr>
      </p:pic>
    </p:spTree>
    <p:extLst>
      <p:ext uri="{BB962C8B-B14F-4D97-AF65-F5344CB8AC3E}">
        <p14:creationId xmlns:p14="http://schemas.microsoft.com/office/powerpoint/2010/main" val="98016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660848"/>
            <a:ext cx="1149176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rtl="0" eaLnBrk="1" latinLnBrk="0" hangingPunct="1">
              <a:spcBef>
                <a:spcPts val="600"/>
              </a:spcBef>
              <a:spcAft>
                <a:spcPts val="600"/>
              </a:spcAft>
              <a:buFont typeface="Wingdings" panose="05000000000000000000" pitchFamily="2" charset="2"/>
              <a:buChar char="v"/>
            </a:pPr>
            <a:r>
              <a:rPr lang="vi-VN" sz="2000" b="0" kern="1200">
                <a:effectLst/>
                <a:latin typeface="Times New Roman" panose="02020603050405020304" pitchFamily="18" charset="0"/>
                <a:ea typeface="+mn-ea"/>
                <a:cs typeface="Times New Roman" panose="02020603050405020304" pitchFamily="18" charset="0"/>
              </a:rPr>
              <a:t>Chủ động nắm bắt tình hình sản xuất kinh doanh, kịp thời giải quyết, tháo gỡ khó khăn, vướng mắc cho doanh nghiệp. Tập trung hỗ trợ tích cực để các dự án sản xuất công nghiệp ( Công ty TNHH San Hà, Công ty CP Vinanutrifood Bình Định, Công ty CP và Dịch vụ Thương mại Q-Link) hoàn tất thủ tục đầu tư như: thủ tục về đất đai, thủ tục môi trường, thủ tục giấy phép xây dựng,…. để đẩy nhanh tiến độ thực hiện dự án.</a:t>
            </a:r>
          </a:p>
          <a:p>
            <a:pPr marL="342900" indent="-342900" algn="just" defTabSz="914400" rtl="0" eaLnBrk="1" latinLnBrk="0" hangingPunct="1">
              <a:spcBef>
                <a:spcPts val="600"/>
              </a:spcBef>
              <a:spcAft>
                <a:spcPts val="600"/>
              </a:spcAft>
              <a:buFont typeface="Wingdings" panose="05000000000000000000" pitchFamily="2" charset="2"/>
              <a:buChar char="v"/>
            </a:pPr>
            <a:r>
              <a:rPr lang="vi-VN" sz="2000" b="0" kern="1200">
                <a:effectLst/>
                <a:latin typeface="Times New Roman" panose="02020603050405020304" pitchFamily="18" charset="0"/>
                <a:ea typeface="+mn-ea"/>
                <a:cs typeface="Times New Roman" panose="02020603050405020304" pitchFamily="18" charset="0"/>
              </a:rPr>
              <a:t>Tăng cường công tác quản lý nhà nước đối với các cụm công nghiệp trên địa bàn tỉnh; rà soát, tháo gỡ các khó khăn, vướng mắc, nhất là cơ chế hỗ trợ để sớm đẩy nhanh tiến độ triển khai thực hiện di dời các doanh nghiệp, cơ sở sản xuất trong các Cụm công nghiệp được quy hoạch, định hướng di dời ra khỏi khu dân cư, nhằm đảm bảo hoạt động sản xuất tập trung, bảo vệ môi trường,... tổng hợp, báo cáo đề xuất UBND tỉnh. Trước mắt, ưu tiên thực hiện di dời các doanh nghiệp trong CCN Nhơn Bình, CCN Quang Trung (TP. Quy Nhơn) và CCN Gò Đá Trắng (TX. An Nhơn).</a:t>
            </a:r>
          </a:p>
          <a:p>
            <a:pPr marL="342900" indent="-342900" algn="just" defTabSz="914400">
              <a:spcBef>
                <a:spcPts val="600"/>
              </a:spcBef>
              <a:spcAft>
                <a:spcPts val="600"/>
              </a:spcAft>
              <a:buFont typeface="Wingdings" panose="05000000000000000000" pitchFamily="2" charset="2"/>
              <a:buChar char="v"/>
            </a:pPr>
            <a:r>
              <a:rPr lang="vi-VN" sz="2000">
                <a:latin typeface="Times New Roman" panose="02020603050405020304" pitchFamily="18" charset="0"/>
                <a:cs typeface="Times New Roman" panose="02020603050405020304" pitchFamily="18" charset="0"/>
              </a:rPr>
              <a:t>Tăng cường theo dõi, kiểm tra, giám sát, đôn đốc các dự án trên địa bàn tỉnh, đảm bảo tiến độ và chất lượng</a:t>
            </a:r>
          </a:p>
          <a:p>
            <a:pPr marL="342900" indent="-342900" algn="just" defTabSz="914400">
              <a:spcBef>
                <a:spcPts val="600"/>
              </a:spcBef>
              <a:spcAft>
                <a:spcPts val="600"/>
              </a:spcAft>
              <a:buFont typeface="Wingdings" panose="05000000000000000000" pitchFamily="2" charset="2"/>
              <a:buChar char="v"/>
            </a:pPr>
            <a:r>
              <a:rPr lang="vi-VN" sz="2000" b="0" kern="1200">
                <a:effectLst/>
                <a:latin typeface="Times New Roman" panose="02020603050405020304" pitchFamily="18" charset="0"/>
                <a:ea typeface="+mn-ea"/>
                <a:cs typeface="Times New Roman" panose="02020603050405020304" pitchFamily="18" charset="0"/>
              </a:rPr>
              <a:t>Hoàn thành công tác giải phóng mặt bằng dự án Cao tốc Bắc – Nam, đoạn qua địa bàn tỉnh</a:t>
            </a:r>
            <a:endParaRPr lang="en-US" sz="2000" b="0" kern="1200">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310259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229" y="1698048"/>
            <a:ext cx="11452970" cy="37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b="0" kern="1200">
                <a:solidFill>
                  <a:schemeClr val="dk1"/>
                </a:solidFill>
                <a:effectLst/>
                <a:latin typeface="Times New Roman" panose="02020603050405020304" pitchFamily="18" charset="0"/>
                <a:ea typeface="+mn-ea"/>
                <a:cs typeface="Times New Roman" panose="02020603050405020304" pitchFamily="18" charset="0"/>
              </a:rPr>
              <a:t>Tiếp tục</a:t>
            </a: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đẩy mạnh các hoạt động thương mại, xuất khẩu</a:t>
            </a:r>
            <a:r>
              <a:rPr lang="vi-VN" sz="2800">
                <a:solidFill>
                  <a:schemeClr val="dk1"/>
                </a:solidFill>
                <a:latin typeface="Times New Roman" panose="02020603050405020304" pitchFamily="18" charset="0"/>
                <a:cs typeface="Times New Roman" panose="02020603050405020304" pitchFamily="18" charset="0"/>
              </a:rPr>
              <a:t>; </a:t>
            </a:r>
            <a:r>
              <a:rPr lang="vi-VN" sz="2800">
                <a:solidFill>
                  <a:prstClr val="black">
                    <a:hueOff val="0"/>
                    <a:satOff val="0"/>
                    <a:lumOff val="0"/>
                    <a:alphaOff val="0"/>
                  </a:prstClr>
                </a:solidFill>
                <a:latin typeface="Times New Roman" panose="02020603050405020304" pitchFamily="18" charset="0"/>
                <a:cs typeface="Times New Roman" panose="02020603050405020304" pitchFamily="18" charset="0"/>
              </a:rPr>
              <a:t>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riển khai các giải pháp kích cầu, thúc đẩy thương mại, dịch vụ, du lịch</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it-IT"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800" b="0" kern="1200">
                <a:solidFill>
                  <a:schemeClr val="dk1"/>
                </a:solidFill>
                <a:effectLst/>
                <a:latin typeface="Times New Roman" panose="02020603050405020304" pitchFamily="18" charset="0"/>
                <a:ea typeface="+mn-ea"/>
                <a:cs typeface="Times New Roman" panose="02020603050405020304" pitchFamily="18" charset="0"/>
              </a:rPr>
              <a:t>Tiếp tục nghiên </a:t>
            </a:r>
            <a:r>
              <a:rPr lang="vi-VN" sz="2800" b="0" kern="1200">
                <a:solidFill>
                  <a:schemeClr val="tx1"/>
                </a:solidFill>
                <a:effectLst/>
                <a:latin typeface="Times New Roman" panose="02020603050405020304" pitchFamily="18" charset="0"/>
                <a:ea typeface="+mn-ea"/>
                <a:cs typeface="Times New Roman" panose="02020603050405020304" pitchFamily="18" charset="0"/>
              </a:rPr>
              <a:t>cứu, đa dạng hóa, liên kết và nâng cao chất lượng các sản phẩm du lịch </a:t>
            </a:r>
            <a:r>
              <a:rPr lang="it-IT" sz="2800" b="0" kern="1200">
                <a:solidFill>
                  <a:schemeClr val="tx1"/>
                </a:solidFill>
                <a:effectLst/>
                <a:latin typeface="Times New Roman" panose="02020603050405020304" pitchFamily="18" charset="0"/>
                <a:ea typeface="+mn-ea"/>
                <a:cs typeface="Times New Roman" panose="02020603050405020304" pitchFamily="18" charset="0"/>
              </a:rPr>
              <a:t>với các địa phương</a:t>
            </a:r>
            <a:r>
              <a:rPr lang="vi-VN" sz="2800" b="0" kern="1200">
                <a:solidFill>
                  <a:schemeClr val="tx1"/>
                </a:solidFill>
                <a:effectLst/>
                <a:latin typeface="Times New Roman" panose="02020603050405020304" pitchFamily="18" charset="0"/>
                <a:ea typeface="+mn-ea"/>
                <a:cs typeface="Times New Roman" panose="02020603050405020304" pitchFamily="18" charset="0"/>
              </a:rPr>
              <a:t>, doanh nghiệp</a:t>
            </a:r>
            <a:r>
              <a:rPr lang="it-IT" sz="2800" b="0" kern="1200">
                <a:solidFill>
                  <a:schemeClr val="tx1"/>
                </a:solidFill>
                <a:effectLst/>
                <a:latin typeface="Times New Roman" panose="02020603050405020304" pitchFamily="18" charset="0"/>
                <a:ea typeface="+mn-ea"/>
                <a:cs typeface="Times New Roman" panose="02020603050405020304" pitchFamily="18" charset="0"/>
              </a:rPr>
              <a:t> trong và ngoài nước</a:t>
            </a:r>
            <a:r>
              <a:rPr lang="vi-VN" sz="2800" b="0" kern="1200">
                <a:solidFill>
                  <a:schemeClr val="tx1"/>
                </a:solidFill>
                <a:effectLst/>
                <a:latin typeface="Times New Roman" panose="02020603050405020304" pitchFamily="18" charset="0"/>
                <a:ea typeface="+mn-ea"/>
                <a:cs typeface="Times New Roman" panose="02020603050405020304" pitchFamily="18" charset="0"/>
              </a:rPr>
              <a:t>, ưu tiên phát triển các sản phẩm du lịch có giá trị gia tăng cao và bền vững, tạo thương hiệu cạnh tranh lâu dài.</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Times New Roman" panose="02020603050405020304" pitchFamily="18" charset="0"/>
                <a:ea typeface="+mn-ea"/>
                <a:cs typeface="Times New Roman" panose="02020603050405020304" pitchFamily="18" charset="0"/>
              </a:rPr>
              <a:t>Tăng cường thu hút du lịch MICE, triển khai hiệu quả kế hoạch thu hút du lịch trong mùa thấp điểm.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44231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907768"/>
            <a:ext cx="11188095" cy="552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Times New Roman" panose="02020603050405020304" pitchFamily="18" charset="0"/>
                <a:cs typeface="Times New Roman" panose="02020603050405020304" pitchFamily="18" charset="0"/>
              </a:rPr>
              <a:t>Tổ chức triển khai thực hiện tốt nhiệm vụ thu ngân sách nhà nước, nhất là thu tiền sử dụng đất</a:t>
            </a:r>
            <a:endParaRPr lang="en-US" sz="2800">
              <a:solidFill>
                <a:schemeClr val="dk1"/>
              </a:solidFill>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hỗ trợ doanh nghiệp được hưởng tối đa các chính sách ưu đãi, hỗ trợ tháo gỡ khó khan theo quy định của Trung ương</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 bảo chi ngân sách theo đúng tiêu chuẩn, định mức, tiết kiệm, hiệu quả</a:t>
            </a:r>
          </a:p>
          <a:p>
            <a:pPr marL="457200" indent="-457200" algn="just">
              <a:spcBef>
                <a:spcPts val="400"/>
              </a:spcBef>
              <a:spcAft>
                <a:spcPts val="400"/>
              </a:spcAft>
              <a:buFont typeface="Wingdings" panose="05000000000000000000" pitchFamily="2" charset="2"/>
              <a:buChar char="v"/>
            </a:pP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endParaRPr lang="en-US" sz="2800">
              <a:latin typeface="Times New Roman" panose="02020603050405020304" pitchFamily="18" charset="0"/>
              <a:cs typeface="Times New Roman" panose="02020603050405020304" pitchFamily="18" charset="0"/>
            </a:endParaRPr>
          </a:p>
          <a:p>
            <a:pPr algn="just">
              <a:spcBef>
                <a:spcPts val="400"/>
              </a:spcBef>
              <a:spcAft>
                <a:spcPts val="400"/>
              </a:spcAft>
            </a:pPr>
            <a:endParaRPr lang="en-US" sz="2800" b="0" kern="1200" baseline="0">
              <a:solidFill>
                <a:schemeClr val="tx1"/>
              </a:solidFill>
              <a:effectLst/>
              <a:latin typeface="Times New Roman" panose="02020603050405020304" pitchFamily="18" charset="0"/>
              <a:ea typeface="+mn-ea"/>
              <a:cs typeface="Times New Roman" panose="02020603050405020304" pitchFamily="18" charset="0"/>
            </a:endParaRP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2223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843404"/>
            <a:ext cx="11188095" cy="28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Đẩy mạnh giải ngân vốn đầu tư công ngay từ các tháng đầu năm, triển khai hiệu quả 03 Chương trình mục tiêu quốc gia</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 trung tháo gỡ các khó khăn vướng mắc để đẩy nhanh tiến độ thực hiện các dự án trọng điểm</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Kiên quyết rà soát, điều hòa vốn đầu tư công từ chủ đầu tư chưa thực hiện được sang chủ đầu tư thực hiện có khối lượng hoàn thành nhưng thiếu vốn</a:t>
            </a:r>
            <a:endParaRPr lang="vi-VN" sz="2800" b="0" kern="1200">
              <a:solidFill>
                <a:schemeClr val="dk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33009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794243819"/>
              </p:ext>
            </p:extLst>
          </p:nvPr>
        </p:nvGraphicFramePr>
        <p:xfrm>
          <a:off x="294764" y="0"/>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627787" y="969208"/>
            <a:ext cx="11188095" cy="58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200" b="0" kern="1200">
                <a:solidFill>
                  <a:schemeClr val="dk1"/>
                </a:solidFill>
                <a:effectLst/>
                <a:latin typeface="Times New Roman" panose="02020603050405020304" pitchFamily="18" charset="0"/>
                <a:ea typeface="+mn-ea"/>
                <a:cs typeface="Times New Roman" panose="02020603050405020304" pitchFamily="18" charset="0"/>
              </a:rPr>
              <a:t>T</a:t>
            </a:r>
            <a:r>
              <a:rPr lang="vi-VN" sz="2200" b="0" kern="1200">
                <a:solidFill>
                  <a:schemeClr val="dk1"/>
                </a:solidFill>
                <a:effectLst/>
                <a:latin typeface="Times New Roman" panose="02020603050405020304" pitchFamily="18" charset="0"/>
                <a:ea typeface="+mn-ea"/>
                <a:cs typeface="Times New Roman" panose="02020603050405020304" pitchFamily="18" charset="0"/>
              </a:rPr>
              <a:t>ích cực xúc tiến, mời gọi đầu tư các dự án ngoài ngân sách, tạo mọi điều kiện thuận lợi cho các nhà đầu tư khảo sát, hoàn thiện thủ tục đầu tư, triển khai </a:t>
            </a:r>
            <a:r>
              <a:rPr lang="vi-VN" sz="2200" b="0" kern="1200">
                <a:effectLst/>
                <a:latin typeface="Times New Roman" panose="02020603050405020304" pitchFamily="18" charset="0"/>
                <a:ea typeface="+mn-ea"/>
                <a:cs typeface="Times New Roman" panose="02020603050405020304" pitchFamily="18" charset="0"/>
              </a:rPr>
              <a:t>thực hiện dự án trong thời gian sớm nhất</a:t>
            </a:r>
            <a:r>
              <a:rPr lang="en-US" sz="2200" b="0" kern="1200">
                <a:effectLst/>
                <a:latin typeface="Times New Roman" panose="02020603050405020304" pitchFamily="18" charset="0"/>
                <a:ea typeface="+mn-ea"/>
                <a:cs typeface="Times New Roman" panose="02020603050405020304" pitchFamily="18" charset="0"/>
              </a:rPr>
              <a:t>; đặc biệt là thực hiện bồi thường GPMB để các dự án triển khai, sớm đi vào hoạt động.</a:t>
            </a:r>
          </a:p>
          <a:p>
            <a:pPr marL="457200" indent="-457200" algn="just">
              <a:spcBef>
                <a:spcPts val="400"/>
              </a:spcBef>
              <a:spcAft>
                <a:spcPts val="400"/>
              </a:spcAft>
              <a:buFont typeface="Wingdings" panose="05000000000000000000" pitchFamily="2" charset="2"/>
              <a:buChar char="v"/>
            </a:pPr>
            <a:r>
              <a:rPr lang="vi-VN" sz="2200">
                <a:latin typeface="Times New Roman" panose="02020603050405020304" pitchFamily="18" charset="0"/>
                <a:cs typeface="Times New Roman" panose="02020603050405020304" pitchFamily="18" charset="0"/>
              </a:rPr>
              <a:t>Nhằm thực hiện có hiệu quả các chỉ tiêu thu hút đầu tư trong tháng 3, Sở Kế hoạch và Đầu tư thực hiện các nội dung trọng tâm như sau:</a:t>
            </a:r>
          </a:p>
          <a:p>
            <a:pPr indent="1080000" algn="just">
              <a:spcBef>
                <a:spcPts val="400"/>
              </a:spcBef>
              <a:spcAft>
                <a:spcPts val="400"/>
              </a:spcAft>
            </a:pPr>
            <a:r>
              <a:rPr lang="vi-VN" sz="2200">
                <a:latin typeface="Times New Roman" panose="02020603050405020304" pitchFamily="18" charset="0"/>
                <a:cs typeface="Times New Roman" panose="02020603050405020304" pitchFamily="18" charset="0"/>
              </a:rPr>
              <a:t>- Tập trung hỗ trợ các nhà đầu tư đang lập đề xuất dự án: 03 nhà đầu tư;</a:t>
            </a:r>
          </a:p>
          <a:p>
            <a:pPr indent="1080000" algn="just">
              <a:spcBef>
                <a:spcPts val="400"/>
              </a:spcBef>
              <a:spcAft>
                <a:spcPts val="400"/>
              </a:spcAft>
            </a:pPr>
            <a:r>
              <a:rPr lang="vi-VN" sz="2200">
                <a:latin typeface="Times New Roman" panose="02020603050405020304" pitchFamily="18" charset="0"/>
                <a:cs typeface="Times New Roman" panose="02020603050405020304" pitchFamily="18" charset="0"/>
              </a:rPr>
              <a:t>- Trình UBND tỉnh chấp thuận chủ trương đầu tư: 05 dự án;</a:t>
            </a:r>
          </a:p>
          <a:p>
            <a:pPr indent="1080000" algn="just">
              <a:spcBef>
                <a:spcPts val="400"/>
              </a:spcBef>
              <a:spcAft>
                <a:spcPts val="400"/>
              </a:spcAft>
            </a:pPr>
            <a:r>
              <a:rPr lang="vi-VN" sz="2200">
                <a:latin typeface="Times New Roman" panose="02020603050405020304" pitchFamily="18" charset="0"/>
                <a:cs typeface="Times New Roman" panose="02020603050405020304" pitchFamily="18" charset="0"/>
              </a:rPr>
              <a:t>- Hỗ trợ các dự án thực hiện điều chỉnh chủ trương đầu tư tăng vốn dự án hoặc mở rộng dự án: 03 dự án;</a:t>
            </a:r>
          </a:p>
          <a:p>
            <a:pPr indent="1080000" algn="just">
              <a:spcBef>
                <a:spcPts val="400"/>
              </a:spcBef>
              <a:spcAft>
                <a:spcPts val="400"/>
              </a:spcAft>
            </a:pPr>
            <a:r>
              <a:rPr lang="vi-VN" sz="2200">
                <a:latin typeface="Times New Roman" panose="02020603050405020304" pitchFamily="18" charset="0"/>
                <a:cs typeface="Times New Roman" panose="02020603050405020304" pitchFamily="18" charset="0"/>
              </a:rPr>
              <a:t>- Tập trung rà soát các dự án trên địa bàn huyện Tuy Phước, Vân Canh để giám sát tình hình đầu tư;</a:t>
            </a:r>
            <a:endParaRPr lang="en-US" sz="2200">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200" b="0" kern="1200">
                <a:effectLst/>
                <a:latin typeface="Times New Roman" panose="02020603050405020304" pitchFamily="18" charset="0"/>
                <a:ea typeface="+mn-ea"/>
                <a:cs typeface="Times New Roman" panose="02020603050405020304" pitchFamily="18" charset="0"/>
              </a:rPr>
              <a:t>Tổ chức tốt Hội nghị Xúc tiến Thương mại với Hiệp hội doanh nghiệp Việt Nam - Canada (VCBA);</a:t>
            </a:r>
          </a:p>
          <a:p>
            <a:pPr marL="457200" indent="-457200" algn="just">
              <a:spcBef>
                <a:spcPts val="400"/>
              </a:spcBef>
              <a:spcAft>
                <a:spcPts val="400"/>
              </a:spcAft>
              <a:buFont typeface="Wingdings" panose="05000000000000000000" pitchFamily="2" charset="2"/>
              <a:buChar char="v"/>
            </a:pPr>
            <a:r>
              <a:rPr lang="vi-VN" sz="2200" b="0" kern="1200">
                <a:effectLst/>
                <a:latin typeface="Times New Roman" panose="02020603050405020304" pitchFamily="18" charset="0"/>
                <a:ea typeface="+mn-ea"/>
                <a:cs typeface="Times New Roman" panose="02020603050405020304" pitchFamily="18" charset="0"/>
              </a:rPr>
              <a:t>Tổ chức tốt Hội nghị Xúc tiến Đầu tư tỉnh Bình Định năm 2024</a:t>
            </a:r>
          </a:p>
        </p:txBody>
      </p:sp>
    </p:spTree>
    <p:extLst>
      <p:ext uri="{BB962C8B-B14F-4D97-AF65-F5344CB8AC3E}">
        <p14:creationId xmlns:p14="http://schemas.microsoft.com/office/powerpoint/2010/main" val="210427412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625602" y="1734347"/>
            <a:ext cx="11188095" cy="626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800">
                <a:latin typeface="Times New Roman" panose="02020603050405020304" pitchFamily="18" charset="0"/>
              </a:rPr>
              <a:t>Bảo đảm tiến độ chương trình, nội dung năm học 2023-2024</a:t>
            </a:r>
            <a:endParaRPr lang="vi-VN"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800" b="0" kern="1200">
                <a:solidFill>
                  <a:schemeClr val="dk1"/>
                </a:solidFill>
                <a:effectLst/>
                <a:latin typeface="Times New Roman" panose="02020603050405020304" pitchFamily="18" charset="0"/>
                <a:ea typeface="+mn-ea"/>
                <a:cs typeface="Times New Roman" panose="02020603050405020304" pitchFamily="18" charset="0"/>
              </a:rPr>
              <a:t>Tiếp tục thực hiện nhiệm vụ phòng, chống dịch COVID-19 và các dịch bệnh lưu hành khác như Sốt xuất huyết, tay chân miệng...</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Thực hiện tốt công tác bảo trợ xã hội, chính sách đối với người có công, công tác bảo vệ chăm sóc trẻ em...</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800" b="0" kern="1200">
                <a:solidFill>
                  <a:schemeClr val="dk1"/>
                </a:solidFill>
                <a:effectLst/>
                <a:latin typeface="Times New Roman" panose="02020603050405020304" pitchFamily="18" charset="0"/>
                <a:ea typeface="+mn-ea"/>
                <a:cs typeface="Times New Roman" panose="02020603050405020304" pitchFamily="18" charset="0"/>
              </a:rPr>
              <a:t> Tiếp tục tổ chức các Hội nghị, Hội thảo khoa học theo kế hoạch năm 202</a:t>
            </a:r>
            <a:r>
              <a:rPr lang="vi-VN" sz="2800" b="0" kern="1200">
                <a:solidFill>
                  <a:schemeClr val="dk1"/>
                </a:solidFill>
                <a:effectLst/>
                <a:latin typeface="Times New Roman" panose="02020603050405020304" pitchFamily="18" charset="0"/>
                <a:ea typeface="+mn-ea"/>
                <a:cs typeface="Times New Roman" panose="02020603050405020304" pitchFamily="18" charset="0"/>
              </a:rPr>
              <a:t>4</a:t>
            </a:r>
          </a:p>
          <a:p>
            <a:pPr marL="171450" indent="-171450" algn="just" defTabSz="1219170">
              <a:spcAft>
                <a:spcPts val="1200"/>
              </a:spcAft>
              <a:buFont typeface="Wingdings" panose="05000000000000000000" pitchFamily="2" charset="2"/>
              <a:buChar char="v"/>
              <a:defRPr/>
            </a:pPr>
            <a:r>
              <a:rPr lang="vi-VN" sz="2800">
                <a:solidFill>
                  <a:schemeClr val="dk1"/>
                </a:solidFill>
                <a:latin typeface="Times New Roman" panose="02020603050405020304" pitchFamily="18" charset="0"/>
                <a:cs typeface="Times New Roman" panose="02020603050405020304" pitchFamily="18" charset="0"/>
              </a:rPr>
              <a:t> </a:t>
            </a:r>
            <a:r>
              <a:rPr lang="vi-VN" sz="2800">
                <a:solidFill>
                  <a:prstClr val="black">
                    <a:hueOff val="0"/>
                    <a:satOff val="0"/>
                    <a:lumOff val="0"/>
                    <a:alphaOff val="0"/>
                  </a:prstClr>
                </a:solidFill>
                <a:latin typeface="Times New Roman" panose="02020603050405020304" pitchFamily="18" charset="0"/>
                <a:cs typeface="Times New Roman" panose="02020603050405020304" pitchFamily="18" charset="0"/>
              </a:rPr>
              <a:t>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ổ chức </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tốt </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các sự kiện</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pl-PL"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hưởng ứng Giải đua Thuyền máy Nhà nghề Quốc tế UIM F1H2O và UIM-ABP AQUABIKE Bình Định Grand Prix 2024</a:t>
            </a:r>
            <a:endParaRPr lang="vi-VN" sz="2800"/>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endParaRPr lang="en-US" sz="2800">
              <a:latin typeface="Times New Roman" panose="02020603050405020304" pitchFamily="18" charset="0"/>
              <a:cs typeface="Times New Roman" panose="02020603050405020304" pitchFamily="18" charset="0"/>
            </a:endParaRPr>
          </a:p>
          <a:p>
            <a:pPr algn="just">
              <a:spcBef>
                <a:spcPts val="400"/>
              </a:spcBef>
              <a:spcAft>
                <a:spcPts val="400"/>
              </a:spcAft>
            </a:pPr>
            <a:endParaRPr lang="en-US" sz="2800" b="0" kern="1200" baseline="0">
              <a:solidFill>
                <a:schemeClr val="tx1"/>
              </a:solidFill>
              <a:effectLst/>
              <a:latin typeface="Times New Roman" panose="02020603050405020304" pitchFamily="18" charset="0"/>
              <a:ea typeface="+mn-ea"/>
              <a:cs typeface="Times New Roman" panose="02020603050405020304" pitchFamily="18" charset="0"/>
            </a:endParaRP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6292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4266" y="1977628"/>
            <a:ext cx="11188095" cy="360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Tiếp tục đẩy mạnh cải cách hành chính, rà soát, cắt giảm thủ tục hành chính thực chất, hiệu quả, bảo đảm thông thoáng thuận lợi, không gây phiền hà cho người dân, doanh nghiệp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Thực hiện kịp thời, hiệu quả các nhiệm vụ theo Đề án 06 của Chính phủ</a:t>
            </a: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Tăng cường công tác quốc phòng - an ninh, bảo đảm trật tự an toàn xã hội</a:t>
            </a:r>
            <a:r>
              <a:rPr lang="vi-VN" sz="2800" b="0" kern="1200">
                <a:solidFill>
                  <a:schemeClr val="dk1"/>
                </a:solidFill>
                <a:effectLst/>
                <a:latin typeface="Times New Roman" panose="02020603050405020304" pitchFamily="18" charset="0"/>
                <a:ea typeface="+mn-ea"/>
                <a:cs typeface="Times New Roman" panose="02020603050405020304" pitchFamily="18" charset="0"/>
              </a:rPr>
              <a:t>, đặc biệt là giảm thiểu tai nạn giao thông</a:t>
            </a: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69235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523220"/>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ĐỀ XUẤT, KIẾN NGHỊ</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03</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7" name="Picture 16" descr="A picture containing water, boat, outdoor, sunset&#10;&#10;Description automatically generated">
            <a:extLst>
              <a:ext uri="{FF2B5EF4-FFF2-40B4-BE49-F238E27FC236}">
                <a16:creationId xmlns:a16="http://schemas.microsoft.com/office/drawing/2014/main" id="{7BB10B8D-40BC-355F-AFFF-D6C74DD36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080" y="0"/>
            <a:ext cx="6615920" cy="6858000"/>
          </a:xfrm>
          <a:prstGeom prst="rect">
            <a:avLst/>
          </a:prstGeom>
        </p:spPr>
      </p:pic>
    </p:spTree>
    <p:extLst>
      <p:ext uri="{BB962C8B-B14F-4D97-AF65-F5344CB8AC3E}">
        <p14:creationId xmlns:p14="http://schemas.microsoft.com/office/powerpoint/2010/main" val="1368355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6CE58D-FB5F-1D10-4BAF-E7B0E8BB9294}"/>
              </a:ext>
            </a:extLst>
          </p:cNvPr>
          <p:cNvSpPr txBox="1">
            <a:spLocks/>
          </p:cNvSpPr>
          <p:nvPr/>
        </p:nvSpPr>
        <p:spPr>
          <a:xfrm>
            <a:off x="717204" y="322327"/>
            <a:ext cx="10974464"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3600" b="1">
                <a:ea typeface="+mn-ea"/>
                <a:cs typeface="Arial" panose="020B0604020202020204" pitchFamily="34" charset="0"/>
              </a:rPr>
              <a:t>0</a:t>
            </a:r>
            <a:r>
              <a:rPr lang="en-US" sz="3600" b="1">
                <a:ea typeface="+mn-ea"/>
                <a:cs typeface="Arial" panose="020B0604020202020204" pitchFamily="34" charset="0"/>
              </a:rPr>
              <a:t>1</a:t>
            </a:r>
            <a:r>
              <a:rPr lang="vi-VN" sz="3600" b="1">
                <a:ea typeface="+mn-ea"/>
                <a:cs typeface="Arial" panose="020B0604020202020204" pitchFamily="34" charset="0"/>
              </a:rPr>
              <a:t>. </a:t>
            </a:r>
            <a:r>
              <a:rPr lang="en-US" sz="3600" b="1">
                <a:solidFill>
                  <a:schemeClr val="dk1"/>
                </a:solidFill>
                <a:ea typeface="+mn-ea"/>
                <a:cs typeface="Times New Roman" panose="02020603050405020304" pitchFamily="18" charset="0"/>
              </a:rPr>
              <a:t>C</a:t>
            </a:r>
            <a:r>
              <a:rPr lang="vi-VN" sz="3600" b="1">
                <a:solidFill>
                  <a:schemeClr val="dk1"/>
                </a:solidFill>
                <a:ea typeface="+mn-ea"/>
                <a:cs typeface="Times New Roman" panose="02020603050405020304" pitchFamily="18" charset="0"/>
              </a:rPr>
              <a:t>ập nhật cơ sở dữ liệu triển khai thử nghiệm Hệ thống quản lý dự án đầu tư công tỉnh Bình Định </a:t>
            </a:r>
            <a:endParaRPr lang="vi-VN" sz="3600" b="1" dirty="0">
              <a:solidFill>
                <a:schemeClr val="dk1"/>
              </a:solidFill>
              <a:ea typeface="+mn-ea"/>
              <a:cs typeface="Times New Roman" panose="02020603050405020304" pitchFamily="18" charset="0"/>
            </a:endParaRPr>
          </a:p>
        </p:txBody>
      </p:sp>
      <p:sp>
        <p:nvSpPr>
          <p:cNvPr id="4" name="TextBox 3"/>
          <p:cNvSpPr txBox="1"/>
          <p:nvPr/>
        </p:nvSpPr>
        <p:spPr>
          <a:xfrm>
            <a:off x="453006" y="1661916"/>
            <a:ext cx="11373468" cy="4770537"/>
          </a:xfrm>
          <a:prstGeom prst="rect">
            <a:avLst/>
          </a:prstGeom>
          <a:noFill/>
        </p:spPr>
        <p:txBody>
          <a:bodyPr wrap="square" rtlCol="0">
            <a:spAutoFit/>
          </a:bodyPr>
          <a:lstStyle/>
          <a:p>
            <a:pPr lvl="0" algn="just">
              <a:buNone/>
            </a:pPr>
            <a:r>
              <a:rPr lang="vi-VN" sz="2600">
                <a:solidFill>
                  <a:schemeClr val="dk1"/>
                </a:solidFill>
                <a:latin typeface="Times New Roman" panose="02020603050405020304" pitchFamily="18" charset="0"/>
                <a:cs typeface="Times New Roman" panose="02020603050405020304" pitchFamily="18" charset="0"/>
              </a:rPr>
              <a:t>Thực hiện Kế hoạch số 44/KH-UBND ngày 10/03/2023 của UBND tỉnh về chuyển đổi số năm 2023, định hướng đến năm 2025, Sở Kế hoạch và Đầu tư đã phối hợp với Sở Thông tin và Truyền thông và VNPT xây dựng Hệ thống quản lý dự án đầu tư công tỉnh Bình Định tại địa chỉ: </a:t>
            </a:r>
            <a:r>
              <a:rPr lang="vi-VN" sz="2600">
                <a:solidFill>
                  <a:schemeClr val="dk1"/>
                </a:solidFill>
                <a:latin typeface="Times New Roman" panose="02020603050405020304" pitchFamily="18" charset="0"/>
                <a:cs typeface="Times New Roman" panose="02020603050405020304" pitchFamily="18" charset="0"/>
                <a:hlinkClick r:id="rId2"/>
              </a:rPr>
              <a:t>http://quanlydautu.binhdinh.gov.vn</a:t>
            </a:r>
            <a:r>
              <a:rPr lang="en-US" sz="2600">
                <a:solidFill>
                  <a:schemeClr val="dk1"/>
                </a:solidFill>
                <a:latin typeface="Times New Roman" panose="02020603050405020304" pitchFamily="18" charset="0"/>
                <a:cs typeface="Times New Roman" panose="02020603050405020304" pitchFamily="18" charset="0"/>
              </a:rPr>
              <a:t>. N</a:t>
            </a:r>
            <a:r>
              <a:rPr lang="vi-VN" sz="2600">
                <a:solidFill>
                  <a:schemeClr val="dk1"/>
                </a:solidFill>
                <a:latin typeface="Times New Roman" panose="02020603050405020304" pitchFamily="18" charset="0"/>
                <a:cs typeface="Times New Roman" panose="02020603050405020304" pitchFamily="18" charset="0"/>
              </a:rPr>
              <a:t>gày 30/01/2024 Sở đã phối hợp với VNPT tổ chức tập huấn hướng </a:t>
            </a:r>
            <a:r>
              <a:rPr lang="en-US" sz="2600">
                <a:solidFill>
                  <a:schemeClr val="dk1"/>
                </a:solidFill>
                <a:latin typeface="Times New Roman" panose="02020603050405020304" pitchFamily="18" charset="0"/>
                <a:cs typeface="Times New Roman" panose="02020603050405020304" pitchFamily="18" charset="0"/>
              </a:rPr>
              <a:t>dẫn sử dụng </a:t>
            </a:r>
            <a:r>
              <a:rPr lang="vi-VN" sz="2600">
                <a:solidFill>
                  <a:schemeClr val="dk1"/>
                </a:solidFill>
                <a:latin typeface="Times New Roman" panose="02020603050405020304" pitchFamily="18" charset="0"/>
                <a:cs typeface="Times New Roman" panose="02020603050405020304" pitchFamily="18" charset="0"/>
              </a:rPr>
              <a:t>Hệ thống.</a:t>
            </a:r>
          </a:p>
          <a:p>
            <a:pPr lvl="0" algn="just">
              <a:buNone/>
            </a:pPr>
            <a:endParaRPr lang="vi-VN" sz="2600" b="0" kern="1200">
              <a:solidFill>
                <a:schemeClr val="dk1"/>
              </a:solidFill>
              <a:effectLst/>
              <a:latin typeface="Times New Roman" panose="02020603050405020304" pitchFamily="18" charset="0"/>
              <a:ea typeface="+mn-ea"/>
              <a:cs typeface="Times New Roman" panose="02020603050405020304" pitchFamily="18" charset="0"/>
            </a:endParaRPr>
          </a:p>
          <a:p>
            <a:pPr lvl="0" algn="just">
              <a:buNone/>
            </a:pPr>
            <a:r>
              <a:rPr lang="vi-VN" sz="2600" b="1">
                <a:solidFill>
                  <a:prstClr val="black">
                    <a:hueOff val="0"/>
                    <a:satOff val="0"/>
                    <a:lumOff val="0"/>
                    <a:alphaOff val="0"/>
                  </a:prstClr>
                </a:solidFill>
                <a:latin typeface="Times New Roman" panose="02020603050405020304" pitchFamily="18" charset="0"/>
                <a:cs typeface="Times New Roman" panose="02020603050405020304" pitchFamily="18" charset="0"/>
              </a:rPr>
              <a:t>Kiến nghị:</a:t>
            </a:r>
            <a:r>
              <a:rPr lang="vi-VN" sz="260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600">
                <a:solidFill>
                  <a:schemeClr val="dk1"/>
                </a:solidFill>
                <a:latin typeface="Times New Roman" panose="02020603050405020304" pitchFamily="18" charset="0"/>
                <a:cs typeface="Times New Roman" panose="02020603050405020304" pitchFamily="18" charset="0"/>
              </a:rPr>
              <a:t>Sở Kế hoạch và Đầu tư đề nghị các Sở, ban, ngành, UBND các huyện, thị xã, thành phố truy cập Hệ thống quản lý dự án đầu tư công tỉnh Bình Định và tiến hành rà soát, cập nhập dữ liệu, thông tin về tình hình thực hiện các dự án đầu tư công giai đoạn 2021 - 2025, hoàn thành </a:t>
            </a:r>
            <a:r>
              <a:rPr lang="vi-VN" sz="2600" b="1">
                <a:solidFill>
                  <a:schemeClr val="dk1"/>
                </a:solidFill>
                <a:latin typeface="Times New Roman" panose="02020603050405020304" pitchFamily="18" charset="0"/>
                <a:cs typeface="Times New Roman" panose="02020603050405020304" pitchFamily="18" charset="0"/>
              </a:rPr>
              <a:t>trước ngày 25/03/2024</a:t>
            </a:r>
            <a:endParaRPr lang="en-US" sz="2600" b="1" dirty="0">
              <a:latin typeface="Times New Roman" pitchFamily="18" charset="0"/>
              <a:cs typeface="Times New Roman" pitchFamily="18" charset="0"/>
            </a:endParaRPr>
          </a:p>
          <a:p>
            <a:pPr algn="just"/>
            <a:endParaRPr lang="en-US" dirty="0">
              <a:solidFill>
                <a:prstClr val="black">
                  <a:hueOff val="0"/>
                  <a:satOff val="0"/>
                  <a:lumOff val="0"/>
                  <a:alphaOff val="0"/>
                </a:prstClr>
              </a:solidFill>
              <a:latin typeface="+mj-lt"/>
              <a:cs typeface="Times New Roman" pitchFamily="18" charset="0"/>
            </a:endParaRPr>
          </a:p>
        </p:txBody>
      </p:sp>
    </p:spTree>
    <p:extLst>
      <p:ext uri="{BB962C8B-B14F-4D97-AF65-F5344CB8AC3E}">
        <p14:creationId xmlns:p14="http://schemas.microsoft.com/office/powerpoint/2010/main" val="122667179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707C1-BB55-B4F1-8405-829229CE9A1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875D046-35CB-C865-3C40-EAC02E2DBB59}"/>
              </a:ext>
            </a:extLst>
          </p:cNvPr>
          <p:cNvSpPr txBox="1">
            <a:spLocks/>
          </p:cNvSpPr>
          <p:nvPr/>
        </p:nvSpPr>
        <p:spPr>
          <a:xfrm>
            <a:off x="717204" y="456551"/>
            <a:ext cx="11244076"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3600" b="1">
                <a:ea typeface="+mn-ea"/>
                <a:cs typeface="Arial" panose="020B0604020202020204" pitchFamily="34" charset="0"/>
              </a:rPr>
              <a:t>02. Nhập dữ liệu lên Hệ thống thông tin báo cáo của tỉnh</a:t>
            </a:r>
            <a:endParaRPr lang="vi-VN" sz="3600" b="1" dirty="0">
              <a:solidFill>
                <a:schemeClr val="dk1"/>
              </a:solidFill>
              <a:ea typeface="+mn-ea"/>
              <a:cs typeface="Times New Roman" panose="02020603050405020304" pitchFamily="18" charset="0"/>
            </a:endParaRPr>
          </a:p>
        </p:txBody>
      </p:sp>
      <p:sp>
        <p:nvSpPr>
          <p:cNvPr id="4" name="TextBox 3">
            <a:extLst>
              <a:ext uri="{FF2B5EF4-FFF2-40B4-BE49-F238E27FC236}">
                <a16:creationId xmlns:a16="http://schemas.microsoft.com/office/drawing/2014/main" id="{54F3AFA7-47FC-2236-348A-85975EBF831A}"/>
              </a:ext>
            </a:extLst>
          </p:cNvPr>
          <p:cNvSpPr txBox="1"/>
          <p:nvPr/>
        </p:nvSpPr>
        <p:spPr>
          <a:xfrm>
            <a:off x="540453" y="1427024"/>
            <a:ext cx="11244076" cy="5293757"/>
          </a:xfrm>
          <a:prstGeom prst="rect">
            <a:avLst/>
          </a:prstGeom>
          <a:noFill/>
        </p:spPr>
        <p:txBody>
          <a:bodyPr wrap="square" rtlCol="0">
            <a:spAutoFit/>
          </a:bodyPr>
          <a:lstStyle/>
          <a:p>
            <a:pPr lvl="0" algn="just">
              <a:buNone/>
            </a:pPr>
            <a:r>
              <a:rPr lang="vi-VN" sz="2800">
                <a:solidFill>
                  <a:schemeClr val="dk1"/>
                </a:solidFill>
                <a:latin typeface="Times New Roman" panose="02020603050405020304" pitchFamily="18" charset="0"/>
                <a:cs typeface="Times New Roman" panose="02020603050405020304" pitchFamily="18" charset="0"/>
              </a:rPr>
              <a:t>Thực hiện</a:t>
            </a:r>
            <a:r>
              <a:rPr lang="es-ES" sz="2800" b="0" kern="1200">
                <a:solidFill>
                  <a:schemeClr val="dk1"/>
                </a:solidFill>
                <a:effectLst/>
                <a:latin typeface="Times New Roman" panose="02020603050405020304" pitchFamily="18" charset="0"/>
                <a:ea typeface="+mn-ea"/>
                <a:cs typeface="Times New Roman" panose="02020603050405020304" pitchFamily="18" charset="0"/>
              </a:rPr>
              <a:t> </a:t>
            </a:r>
            <a:r>
              <a:rPr lang="vi-VN" sz="2800" b="0" kern="1200">
                <a:solidFill>
                  <a:schemeClr val="dk1"/>
                </a:solidFill>
                <a:effectLst/>
                <a:latin typeface="Times New Roman" panose="02020603050405020304" pitchFamily="18" charset="0"/>
                <a:ea typeface="+mn-ea"/>
                <a:cs typeface="Times New Roman" panose="02020603050405020304" pitchFamily="18" charset="0"/>
              </a:rPr>
              <a:t>Quyết định số </a:t>
            </a:r>
            <a:r>
              <a:rPr lang="vi-VN" sz="2800">
                <a:solidFill>
                  <a:schemeClr val="dk1"/>
                </a:solidFill>
                <a:latin typeface="Times New Roman" panose="02020603050405020304" pitchFamily="18" charset="0"/>
                <a:cs typeface="Times New Roman" panose="02020603050405020304" pitchFamily="18" charset="0"/>
              </a:rPr>
              <a:t>4647</a:t>
            </a:r>
            <a:r>
              <a:rPr lang="es-ES" sz="2800" b="0" kern="1200">
                <a:solidFill>
                  <a:schemeClr val="dk1"/>
                </a:solidFill>
                <a:effectLst/>
                <a:latin typeface="Times New Roman" panose="02020603050405020304" pitchFamily="18" charset="0"/>
                <a:ea typeface="+mn-ea"/>
                <a:cs typeface="Times New Roman" panose="02020603050405020304" pitchFamily="18" charset="0"/>
              </a:rPr>
              <a:t>/</a:t>
            </a:r>
            <a:r>
              <a:rPr lang="vi-VN" sz="2800" b="0" kern="1200">
                <a:solidFill>
                  <a:schemeClr val="dk1"/>
                </a:solidFill>
                <a:effectLst/>
                <a:latin typeface="Times New Roman" panose="02020603050405020304" pitchFamily="18" charset="0"/>
                <a:ea typeface="+mn-ea"/>
                <a:cs typeface="Times New Roman" panose="02020603050405020304" pitchFamily="18" charset="0"/>
              </a:rPr>
              <a:t>QĐ-</a:t>
            </a:r>
            <a:r>
              <a:rPr lang="es-ES" sz="2800" b="0" kern="1200">
                <a:solidFill>
                  <a:schemeClr val="dk1"/>
                </a:solidFill>
                <a:effectLst/>
                <a:latin typeface="Times New Roman" panose="02020603050405020304" pitchFamily="18" charset="0"/>
                <a:ea typeface="+mn-ea"/>
                <a:cs typeface="Times New Roman" panose="02020603050405020304" pitchFamily="18" charset="0"/>
              </a:rPr>
              <a:t>UBND</a:t>
            </a: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es-ES" sz="2800" b="0" kern="1200">
                <a:solidFill>
                  <a:schemeClr val="dk1"/>
                </a:solidFill>
                <a:effectLst/>
                <a:latin typeface="Times New Roman" panose="02020603050405020304" pitchFamily="18" charset="0"/>
                <a:ea typeface="+mn-ea"/>
                <a:cs typeface="Times New Roman" panose="02020603050405020304" pitchFamily="18" charset="0"/>
              </a:rPr>
              <a:t>ngày 14/12/2023</a:t>
            </a:r>
            <a:r>
              <a:rPr lang="vi-VN" sz="2800" b="0" kern="1200">
                <a:solidFill>
                  <a:schemeClr val="dk1"/>
                </a:solidFill>
                <a:effectLst/>
                <a:latin typeface="Times New Roman" panose="02020603050405020304" pitchFamily="18" charset="0"/>
                <a:ea typeface="+mn-ea"/>
                <a:cs typeface="Times New Roman" panose="02020603050405020304" pitchFamily="18" charset="0"/>
              </a:rPr>
              <a:t> và công văn số</a:t>
            </a:r>
            <a:r>
              <a:rPr lang="es-ES" sz="2800" b="0" kern="1200">
                <a:solidFill>
                  <a:schemeClr val="dk1"/>
                </a:solidFill>
                <a:effectLst/>
                <a:latin typeface="Times New Roman" panose="02020603050405020304" pitchFamily="18" charset="0"/>
                <a:ea typeface="+mn-ea"/>
                <a:cs typeface="Times New Roman" panose="02020603050405020304" pitchFamily="18" charset="0"/>
              </a:rPr>
              <a:t> 9495/UBND-TH ngày 14/12/2023</a:t>
            </a:r>
            <a:r>
              <a:rPr lang="vi-VN" sz="2800" b="0" kern="1200">
                <a:solidFill>
                  <a:schemeClr val="dk1"/>
                </a:solidFill>
                <a:effectLst/>
                <a:latin typeface="Times New Roman" panose="02020603050405020304" pitchFamily="18" charset="0"/>
                <a:ea typeface="+mn-ea"/>
                <a:cs typeface="Times New Roman" panose="02020603050405020304" pitchFamily="18" charset="0"/>
              </a:rPr>
              <a:t> của UBND tỉnh về việc giao chỉ tiêu kế hoạch năm 2024 của các Sở, ngành, địa phương. Để đảm thực hiện nhiệm vụ UBND tỉnh </a:t>
            </a:r>
            <a:r>
              <a:rPr lang="vi-VN" sz="2800" kern="1200">
                <a:solidFill>
                  <a:schemeClr val="dk1"/>
                </a:solidFill>
                <a:effectLst/>
                <a:latin typeface="Times New Roman" panose="02020603050405020304" pitchFamily="18" charset="0"/>
                <a:ea typeface="+mn-ea"/>
                <a:cs typeface="Times New Roman" panose="02020603050405020304" pitchFamily="18" charset="0"/>
              </a:rPr>
              <a:t>giao,</a:t>
            </a:r>
            <a:r>
              <a:rPr lang="vi-VN" sz="280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a:solidFill>
                  <a:schemeClr val="dk1"/>
                </a:solidFill>
                <a:latin typeface="Times New Roman" panose="02020603050405020304" pitchFamily="18" charset="0"/>
                <a:cs typeface="Times New Roman" panose="02020603050405020304" pitchFamily="18" charset="0"/>
              </a:rPr>
              <a:t>Sở Kế hoạch và Đầu tư kiến nghị như sau:</a:t>
            </a:r>
          </a:p>
          <a:p>
            <a:pPr lvl="0" algn="just">
              <a:spcBef>
                <a:spcPts val="1200"/>
              </a:spcBef>
              <a:spcAft>
                <a:spcPts val="1200"/>
              </a:spcAft>
              <a:buNone/>
            </a:pPr>
            <a:r>
              <a:rPr lang="vi-VN" sz="2800" b="1">
                <a:solidFill>
                  <a:schemeClr val="dk1"/>
                </a:solidFill>
                <a:latin typeface="Times New Roman" panose="02020603050405020304" pitchFamily="18" charset="0"/>
                <a:cs typeface="Times New Roman" panose="02020603050405020304" pitchFamily="18" charset="0"/>
              </a:rPr>
              <a:t>1.  Kiến nghị 01: </a:t>
            </a:r>
            <a:r>
              <a:rPr lang="vi-VN" sz="2800">
                <a:solidFill>
                  <a:schemeClr val="dk1"/>
                </a:solidFill>
                <a:latin typeface="Times New Roman" panose="02020603050405020304" pitchFamily="18" charset="0"/>
                <a:cs typeface="Times New Roman" panose="02020603050405020304" pitchFamily="18" charset="0"/>
              </a:rPr>
              <a:t>Đề nghị Cục Thống kê đưa toàn bộ các chỉ tiêu kế hoạch năm 2024 lên Hệ thống thông tin báo cáo của tỉnh. Hệ thống Biểu mẫu đảm bảo thống nhất theo các Phụ lục đính kèm </a:t>
            </a:r>
            <a:r>
              <a:rPr lang="vi-VN" sz="2800" kern="1200">
                <a:solidFill>
                  <a:schemeClr val="dk1"/>
                </a:solidFill>
                <a:effectLst/>
                <a:latin typeface="Times New Roman" panose="02020603050405020304" pitchFamily="18" charset="0"/>
                <a:ea typeface="+mn-ea"/>
                <a:cs typeface="Times New Roman" panose="02020603050405020304" pitchFamily="18" charset="0"/>
              </a:rPr>
              <a:t>Quyết định số </a:t>
            </a:r>
            <a:r>
              <a:rPr lang="vi-VN" sz="2800">
                <a:solidFill>
                  <a:schemeClr val="dk1"/>
                </a:solidFill>
                <a:latin typeface="Times New Roman" panose="02020603050405020304" pitchFamily="18" charset="0"/>
                <a:cs typeface="Times New Roman" panose="02020603050405020304" pitchFamily="18" charset="0"/>
              </a:rPr>
              <a:t>4647</a:t>
            </a:r>
            <a:r>
              <a:rPr lang="es-ES" sz="2800" kern="1200">
                <a:solidFill>
                  <a:schemeClr val="dk1"/>
                </a:solidFill>
                <a:effectLst/>
                <a:latin typeface="Times New Roman" panose="02020603050405020304" pitchFamily="18" charset="0"/>
                <a:ea typeface="+mn-ea"/>
                <a:cs typeface="Times New Roman" panose="02020603050405020304" pitchFamily="18" charset="0"/>
              </a:rPr>
              <a:t>/</a:t>
            </a:r>
            <a:r>
              <a:rPr lang="vi-VN" sz="2800" kern="1200">
                <a:solidFill>
                  <a:schemeClr val="dk1"/>
                </a:solidFill>
                <a:effectLst/>
                <a:latin typeface="Times New Roman" panose="02020603050405020304" pitchFamily="18" charset="0"/>
                <a:ea typeface="+mn-ea"/>
                <a:cs typeface="Times New Roman" panose="02020603050405020304" pitchFamily="18" charset="0"/>
              </a:rPr>
              <a:t>QĐ-</a:t>
            </a:r>
            <a:r>
              <a:rPr lang="es-ES" sz="2800" kern="1200">
                <a:solidFill>
                  <a:schemeClr val="dk1"/>
                </a:solidFill>
                <a:effectLst/>
                <a:latin typeface="Times New Roman" panose="02020603050405020304" pitchFamily="18" charset="0"/>
                <a:ea typeface="+mn-ea"/>
                <a:cs typeface="Times New Roman" panose="02020603050405020304" pitchFamily="18" charset="0"/>
              </a:rPr>
              <a:t>UBND</a:t>
            </a:r>
            <a:r>
              <a:rPr lang="vi-VN" sz="2800" kern="1200">
                <a:solidFill>
                  <a:schemeClr val="dk1"/>
                </a:solidFill>
                <a:effectLst/>
                <a:latin typeface="Times New Roman" panose="02020603050405020304" pitchFamily="18" charset="0"/>
                <a:ea typeface="+mn-ea"/>
                <a:cs typeface="Times New Roman" panose="02020603050405020304" pitchFamily="18" charset="0"/>
              </a:rPr>
              <a:t> </a:t>
            </a:r>
            <a:r>
              <a:rPr lang="es-ES" sz="2800" kern="1200">
                <a:solidFill>
                  <a:schemeClr val="dk1"/>
                </a:solidFill>
                <a:effectLst/>
                <a:latin typeface="Times New Roman" panose="02020603050405020304" pitchFamily="18" charset="0"/>
                <a:ea typeface="+mn-ea"/>
                <a:cs typeface="Times New Roman" panose="02020603050405020304" pitchFamily="18" charset="0"/>
              </a:rPr>
              <a:t>ngày 14/12/2023</a:t>
            </a:r>
            <a:r>
              <a:rPr lang="vi-VN" sz="2800" kern="1200">
                <a:solidFill>
                  <a:schemeClr val="dk1"/>
                </a:solidFill>
                <a:effectLst/>
                <a:latin typeface="Times New Roman" panose="02020603050405020304" pitchFamily="18" charset="0"/>
                <a:ea typeface="+mn-ea"/>
                <a:cs typeface="Times New Roman" panose="02020603050405020304" pitchFamily="18" charset="0"/>
              </a:rPr>
              <a:t> và công văn số</a:t>
            </a:r>
            <a:r>
              <a:rPr lang="es-ES" sz="2800" kern="1200">
                <a:solidFill>
                  <a:schemeClr val="dk1"/>
                </a:solidFill>
                <a:effectLst/>
                <a:latin typeface="Times New Roman" panose="02020603050405020304" pitchFamily="18" charset="0"/>
                <a:ea typeface="+mn-ea"/>
                <a:cs typeface="Times New Roman" panose="02020603050405020304" pitchFamily="18" charset="0"/>
              </a:rPr>
              <a:t> 9495/UBND-TH ngày 14/12/2023</a:t>
            </a:r>
            <a:r>
              <a:rPr lang="vi-VN" sz="2800" kern="1200">
                <a:solidFill>
                  <a:schemeClr val="dk1"/>
                </a:solidFill>
                <a:effectLst/>
                <a:latin typeface="Times New Roman" panose="02020603050405020304" pitchFamily="18" charset="0"/>
                <a:ea typeface="+mn-ea"/>
                <a:cs typeface="Times New Roman" panose="02020603050405020304" pitchFamily="18" charset="0"/>
              </a:rPr>
              <a:t> của UBND tỉnh </a:t>
            </a:r>
            <a:endParaRPr lang="vi-VN" sz="2800">
              <a:solidFill>
                <a:schemeClr val="dk1"/>
              </a:solidFill>
              <a:latin typeface="Times New Roman" panose="02020603050405020304" pitchFamily="18" charset="0"/>
              <a:cs typeface="Times New Roman" panose="02020603050405020304" pitchFamily="18" charset="0"/>
            </a:endParaRPr>
          </a:p>
          <a:p>
            <a:pPr lvl="0" algn="just">
              <a:spcBef>
                <a:spcPts val="1200"/>
              </a:spcBef>
              <a:spcAft>
                <a:spcPts val="1200"/>
              </a:spcAft>
              <a:buNone/>
            </a:pPr>
            <a:r>
              <a:rPr lang="vi-VN" sz="2800" b="1">
                <a:solidFill>
                  <a:schemeClr val="dk1"/>
                </a:solidFill>
                <a:latin typeface="Times New Roman" panose="02020603050405020304" pitchFamily="18" charset="0"/>
                <a:cs typeface="Times New Roman" panose="02020603050405020304" pitchFamily="18" charset="0"/>
              </a:rPr>
              <a:t>2. Kiến nghị 02: </a:t>
            </a:r>
            <a:r>
              <a:rPr lang="vi-VN" sz="2800">
                <a:solidFill>
                  <a:schemeClr val="dk1"/>
                </a:solidFill>
                <a:latin typeface="Times New Roman" panose="02020603050405020304" pitchFamily="18" charset="0"/>
                <a:cs typeface="Times New Roman" panose="02020603050405020304" pitchFamily="18" charset="0"/>
              </a:rPr>
              <a:t>Đề nghị các đơn vị, địa phương nhập dữ liệu đầy đủ, đúng thời hạn lên Hệ thống thông tin báo cáo</a:t>
            </a:r>
            <a:endParaRPr lang="en-US" sz="2800" dirty="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83344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762000" y="70929"/>
            <a:ext cx="987173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 KẾT QUẢ THỰC HIỆN CHỈ TIÊU HĐND VÀ UBND TỈNH GIAO</a:t>
            </a:r>
          </a:p>
        </p:txBody>
      </p:sp>
      <p:graphicFrame>
        <p:nvGraphicFramePr>
          <p:cNvPr id="5" name="Table 4">
            <a:extLst>
              <a:ext uri="{FF2B5EF4-FFF2-40B4-BE49-F238E27FC236}">
                <a16:creationId xmlns:a16="http://schemas.microsoft.com/office/drawing/2014/main" id="{2B20AF58-7A1D-325B-BE02-67FF59218335}"/>
              </a:ext>
            </a:extLst>
          </p:cNvPr>
          <p:cNvGraphicFramePr>
            <a:graphicFrameLocks noGrp="1"/>
          </p:cNvGraphicFramePr>
          <p:nvPr>
            <p:extLst>
              <p:ext uri="{D42A27DB-BD31-4B8C-83A1-F6EECF244321}">
                <p14:modId xmlns:p14="http://schemas.microsoft.com/office/powerpoint/2010/main" val="1044840285"/>
              </p:ext>
            </p:extLst>
          </p:nvPr>
        </p:nvGraphicFramePr>
        <p:xfrm>
          <a:off x="315986" y="503885"/>
          <a:ext cx="11560028" cy="6283186"/>
        </p:xfrm>
        <a:graphic>
          <a:graphicData uri="http://schemas.openxmlformats.org/drawingml/2006/table">
            <a:tbl>
              <a:tblPr/>
              <a:tblGrid>
                <a:gridCol w="358781">
                  <a:extLst>
                    <a:ext uri="{9D8B030D-6E8A-4147-A177-3AD203B41FA5}">
                      <a16:colId xmlns:a16="http://schemas.microsoft.com/office/drawing/2014/main" val="2638008357"/>
                    </a:ext>
                  </a:extLst>
                </a:gridCol>
                <a:gridCol w="3365714">
                  <a:extLst>
                    <a:ext uri="{9D8B030D-6E8A-4147-A177-3AD203B41FA5}">
                      <a16:colId xmlns:a16="http://schemas.microsoft.com/office/drawing/2014/main" val="4102713588"/>
                    </a:ext>
                  </a:extLst>
                </a:gridCol>
                <a:gridCol w="828613">
                  <a:extLst>
                    <a:ext uri="{9D8B030D-6E8A-4147-A177-3AD203B41FA5}">
                      <a16:colId xmlns:a16="http://schemas.microsoft.com/office/drawing/2014/main" val="79329812"/>
                    </a:ext>
                  </a:extLst>
                </a:gridCol>
                <a:gridCol w="1069938">
                  <a:extLst>
                    <a:ext uri="{9D8B030D-6E8A-4147-A177-3AD203B41FA5}">
                      <a16:colId xmlns:a16="http://schemas.microsoft.com/office/drawing/2014/main" val="651771870"/>
                    </a:ext>
                  </a:extLst>
                </a:gridCol>
                <a:gridCol w="1008005">
                  <a:extLst>
                    <a:ext uri="{9D8B030D-6E8A-4147-A177-3AD203B41FA5}">
                      <a16:colId xmlns:a16="http://schemas.microsoft.com/office/drawing/2014/main" val="1686261473"/>
                    </a:ext>
                  </a:extLst>
                </a:gridCol>
                <a:gridCol w="948209">
                  <a:extLst>
                    <a:ext uri="{9D8B030D-6E8A-4147-A177-3AD203B41FA5}">
                      <a16:colId xmlns:a16="http://schemas.microsoft.com/office/drawing/2014/main" val="1206942221"/>
                    </a:ext>
                  </a:extLst>
                </a:gridCol>
                <a:gridCol w="948209">
                  <a:extLst>
                    <a:ext uri="{9D8B030D-6E8A-4147-A177-3AD203B41FA5}">
                      <a16:colId xmlns:a16="http://schemas.microsoft.com/office/drawing/2014/main" val="3477499230"/>
                    </a:ext>
                  </a:extLst>
                </a:gridCol>
                <a:gridCol w="1008005">
                  <a:extLst>
                    <a:ext uri="{9D8B030D-6E8A-4147-A177-3AD203B41FA5}">
                      <a16:colId xmlns:a16="http://schemas.microsoft.com/office/drawing/2014/main" val="933597489"/>
                    </a:ext>
                  </a:extLst>
                </a:gridCol>
                <a:gridCol w="1076345">
                  <a:extLst>
                    <a:ext uri="{9D8B030D-6E8A-4147-A177-3AD203B41FA5}">
                      <a16:colId xmlns:a16="http://schemas.microsoft.com/office/drawing/2014/main" val="3162390664"/>
                    </a:ext>
                  </a:extLst>
                </a:gridCol>
                <a:gridCol w="948209">
                  <a:extLst>
                    <a:ext uri="{9D8B030D-6E8A-4147-A177-3AD203B41FA5}">
                      <a16:colId xmlns:a16="http://schemas.microsoft.com/office/drawing/2014/main" val="2623429586"/>
                    </a:ext>
                  </a:extLst>
                </a:gridCol>
              </a:tblGrid>
              <a:tr h="829552">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Lũy kế thực hiện 02 tháng đầu năm 2023</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01 năm 2024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02 năm 2024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Lũy kế thực hiện 02 tháng đầu năm 2024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02 tháng năm 2024 so với kế hoạch năm 2024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02 tháng đầu năm 2024 so với cùng kỳ</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67746335"/>
                  </a:ext>
                </a:extLst>
              </a:tr>
              <a:tr h="175137">
                <a:tc>
                  <a:txBody>
                    <a:bodyPr/>
                    <a:lstStyle/>
                    <a:p>
                      <a:pPr algn="ctr" fontAlgn="ctr"/>
                      <a:r>
                        <a:rPr lang="vi-VN" sz="1200" b="0" i="1" u="none" strike="noStrike">
                          <a:solidFill>
                            <a:srgbClr val="000000"/>
                          </a:solidFill>
                          <a:effectLst/>
                          <a:latin typeface="Times New Roman" panose="02020603050405020304" pitchFamily="18" charset="0"/>
                        </a:rPr>
                        <a:t>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1264674"/>
                  </a:ext>
                </a:extLst>
              </a:tr>
              <a:tr h="458016">
                <a:tc>
                  <a:txBody>
                    <a:bodyPr/>
                    <a:lstStyle/>
                    <a:p>
                      <a:pPr algn="ctr" fontAlgn="ctr"/>
                      <a:r>
                        <a:rPr lang="vi-VN" sz="1200" b="1" i="0" u="none" strike="noStrike">
                          <a:solidFill>
                            <a:srgbClr val="000000"/>
                          </a:solidFill>
                          <a:effectLst/>
                          <a:latin typeface="Times New Roman" panose="02020603050405020304" pitchFamily="18" charset="0"/>
                        </a:rPr>
                        <a:t>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200" b="1" i="0" u="none" strike="noStrike">
                          <a:solidFill>
                            <a:srgbClr val="000000"/>
                          </a:solidFill>
                          <a:effectLst/>
                          <a:latin typeface="Times New Roman" panose="02020603050405020304" pitchFamily="18" charset="0"/>
                        </a:rPr>
                        <a:t>CHỈ TIÊU HỘI ĐỒNG NHÂN DÂN TỈNH GIAO</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600" b="1"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38427981"/>
                  </a:ext>
                </a:extLst>
              </a:tr>
              <a:tr h="231713">
                <a:tc>
                  <a:txBody>
                    <a:bodyPr/>
                    <a:lstStyle/>
                    <a:p>
                      <a:pPr algn="ctr" fontAlgn="ctr"/>
                      <a:r>
                        <a:rPr lang="vi-VN" sz="1500" b="0" i="0" u="none" strike="noStrike">
                          <a:solidFill>
                            <a:srgbClr val="000000"/>
                          </a:solidFill>
                          <a:effectLst/>
                          <a:latin typeface="Times New Roman" panose="02020603050405020304" pitchFamily="18" charset="0"/>
                        </a:rPr>
                        <a:t>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Tốc độ tăng GRDP</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7,5 - 8,0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5489927"/>
                  </a:ext>
                </a:extLst>
              </a:tr>
              <a:tr h="231713">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Trong đó:</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729855"/>
                  </a:ext>
                </a:extLst>
              </a:tr>
              <a:tr h="231713">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 Nông, lâm, thuỷ sản</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3,2 - 3,6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290545"/>
                  </a:ext>
                </a:extLst>
              </a:tr>
              <a:tr h="311333">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 Công nghiệp và xây dựng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10,3 - 10,9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129943"/>
                  </a:ext>
                </a:extLst>
              </a:tr>
              <a:tr h="231713">
                <a:tc>
                  <a:txBody>
                    <a:bodyPr/>
                    <a:lstStyle/>
                    <a:p>
                      <a:pPr algn="ctr" fontAlgn="ctr"/>
                      <a:r>
                        <a:rPr lang="vi-VN" sz="1500" b="0" i="1"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1" u="none" strike="noStrike">
                          <a:solidFill>
                            <a:srgbClr val="000000"/>
                          </a:solidFill>
                          <a:effectLst/>
                          <a:latin typeface="Times New Roman" panose="02020603050405020304" pitchFamily="18" charset="0"/>
                        </a:rPr>
                        <a:t>     + Công nghiệp</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9,2 - 9,7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333661"/>
                  </a:ext>
                </a:extLst>
              </a:tr>
              <a:tr h="231713">
                <a:tc>
                  <a:txBody>
                    <a:bodyPr/>
                    <a:lstStyle/>
                    <a:p>
                      <a:pPr algn="ctr" fontAlgn="ctr"/>
                      <a:r>
                        <a:rPr lang="vi-VN" sz="1500" b="0" i="1"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1" u="none" strike="noStrike">
                          <a:solidFill>
                            <a:srgbClr val="000000"/>
                          </a:solidFill>
                          <a:effectLst/>
                          <a:latin typeface="Times New Roman" panose="02020603050405020304" pitchFamily="18" charset="0"/>
                        </a:rPr>
                        <a:t>     + Xây dựng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12,2 - 13,0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8583969"/>
                  </a:ext>
                </a:extLst>
              </a:tr>
              <a:tr h="317319">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 Dịch vụ</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7,9 - 8,4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616983"/>
                  </a:ext>
                </a:extLst>
              </a:tr>
              <a:tr h="231713">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 Thuế sản phẩm trừ trợ cấp sản phẩm</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9,0 - 9,5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897805"/>
                  </a:ext>
                </a:extLst>
              </a:tr>
              <a:tr h="458016">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 GRDP bình quân đầu người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Triệu đồng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85,3 - 85,7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0342988"/>
                  </a:ext>
                </a:extLst>
              </a:tr>
              <a:tr h="231713">
                <a:tc>
                  <a:txBody>
                    <a:bodyPr/>
                    <a:lstStyle/>
                    <a:p>
                      <a:pPr algn="ctr" fontAlgn="ctr"/>
                      <a:r>
                        <a:rPr lang="vi-VN" sz="1500" b="0" i="0" u="none" strike="noStrike">
                          <a:solidFill>
                            <a:srgbClr val="000000"/>
                          </a:solidFill>
                          <a:effectLst/>
                          <a:latin typeface="Times New Roman" panose="02020603050405020304" pitchFamily="18" charset="0"/>
                        </a:rPr>
                        <a:t>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Chỉ số sản xuất CN (IIP)</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7,0 - 7,7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6,82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15,9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-3,41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6,32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-0,68</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-0,5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93057"/>
                  </a:ext>
                </a:extLst>
              </a:tr>
              <a:tr h="458016">
                <a:tc>
                  <a:txBody>
                    <a:bodyPr/>
                    <a:lstStyle/>
                    <a:p>
                      <a:pPr algn="ctr" fontAlgn="ctr"/>
                      <a:r>
                        <a:rPr lang="vi-VN" sz="1500" b="0" i="0" u="none" strike="noStrike">
                          <a:solidFill>
                            <a:srgbClr val="000000"/>
                          </a:solidFill>
                          <a:effectLst/>
                          <a:latin typeface="Times New Roman" panose="02020603050405020304" pitchFamily="18" charset="0"/>
                        </a:rPr>
                        <a:t>3</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Kim ngạch xuất khẩu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Triệu USD</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1.650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220,6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146,6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109,9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256,5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15,55%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116,30%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101874"/>
                  </a:ext>
                </a:extLst>
              </a:tr>
              <a:tr h="231713">
                <a:tc>
                  <a:txBody>
                    <a:bodyPr/>
                    <a:lstStyle/>
                    <a:p>
                      <a:pPr algn="ctr" fontAlgn="ctr"/>
                      <a:r>
                        <a:rPr lang="vi-VN" sz="1500" b="0" i="0" u="none" strike="noStrike">
                          <a:solidFill>
                            <a:srgbClr val="000000"/>
                          </a:solidFill>
                          <a:effectLst/>
                          <a:latin typeface="Times New Roman" panose="02020603050405020304" pitchFamily="18" charset="0"/>
                        </a:rPr>
                        <a:t>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Tổng thu ngân sách trên địa bàn</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Tỷ đồng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15.000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1.573,1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1.343,4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857,9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2.012,1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13,41%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127,91%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6395970"/>
                  </a:ext>
                </a:extLst>
              </a:tr>
              <a:tr h="231713">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Trong đó:</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994393"/>
                  </a:ext>
                </a:extLst>
              </a:tr>
              <a:tr h="231713">
                <a:tc>
                  <a:txBody>
                    <a:bodyPr/>
                    <a:lstStyle/>
                    <a:p>
                      <a:pPr algn="ctr" fontAlgn="ctr"/>
                      <a:r>
                        <a:rPr lang="vi-VN" sz="1500" b="0" i="1"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1" u="none" strike="noStrike">
                          <a:solidFill>
                            <a:srgbClr val="000000"/>
                          </a:solidFill>
                          <a:effectLst/>
                          <a:latin typeface="Times New Roman" panose="02020603050405020304" pitchFamily="18" charset="0"/>
                        </a:rPr>
                        <a:t>- Thu nội địa</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Tỷ đồng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14.267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1.524,8</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1.197,9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619,9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1.817,8</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12,74%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119,22%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5074127"/>
                  </a:ext>
                </a:extLst>
              </a:tr>
              <a:tr h="444880">
                <a:tc>
                  <a:txBody>
                    <a:bodyPr/>
                    <a:lstStyle/>
                    <a:p>
                      <a:pPr algn="ctr" fontAlgn="ctr"/>
                      <a:r>
                        <a:rPr lang="vi-VN" sz="1500" b="0" i="1"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1" u="none" strike="noStrike">
                          <a:solidFill>
                            <a:srgbClr val="000000"/>
                          </a:solidFill>
                          <a:effectLst/>
                          <a:latin typeface="Times New Roman" panose="02020603050405020304" pitchFamily="18" charset="0"/>
                        </a:rPr>
                        <a:t>- Thu thuế từ hoạt động xuất nhập khẩu</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Tỷ đồng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450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38,5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108,8</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48,8</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157,6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35,02%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Times New Roman" panose="02020603050405020304" pitchFamily="18" charset="0"/>
                        </a:rPr>
                        <a:t>409,35%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0571284"/>
                  </a:ext>
                </a:extLst>
              </a:tr>
              <a:tr h="458016">
                <a:tc>
                  <a:txBody>
                    <a:bodyPr/>
                    <a:lstStyle/>
                    <a:p>
                      <a:pPr algn="ctr" fontAlgn="ctr"/>
                      <a:r>
                        <a:rPr lang="vi-VN" sz="1500" b="0" i="0" u="none" strike="noStrike">
                          <a:solidFill>
                            <a:srgbClr val="000000"/>
                          </a:solidFill>
                          <a:effectLst/>
                          <a:latin typeface="Times New Roman" panose="02020603050405020304" pitchFamily="18" charset="0"/>
                        </a:rPr>
                        <a:t>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Times New Roman" panose="02020603050405020304" pitchFamily="18" charset="0"/>
                        </a:rPr>
                        <a:t>Tốc độ tăng Tổng vốn đầu tư phát triển toàn xã hội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10,5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3831647"/>
                  </a:ext>
                </a:extLst>
              </a:tr>
            </a:tbl>
          </a:graphicData>
        </a:graphic>
      </p:graphicFrame>
    </p:spTree>
    <p:extLst>
      <p:ext uri="{BB962C8B-B14F-4D97-AF65-F5344CB8AC3E}">
        <p14:creationId xmlns:p14="http://schemas.microsoft.com/office/powerpoint/2010/main" val="2747364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534023" y="4599541"/>
            <a:ext cx="9400596" cy="1323439"/>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18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10DE-A704-1E57-B9AF-2DCEE5523DA2}"/>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FEBDB8C8-4565-BE3B-680C-C587EDB52E6A}"/>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1527A9B-609A-DBCC-EDCF-797F85706BB0}"/>
              </a:ext>
            </a:extLst>
          </p:cNvPr>
          <p:cNvSpPr txBox="1"/>
          <p:nvPr/>
        </p:nvSpPr>
        <p:spPr>
          <a:xfrm>
            <a:off x="762000" y="151277"/>
            <a:ext cx="987173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 KẾT QUẢ THỰC HIỆN CHỈ TIÊU HĐND VÀ UBND TỈNH GIAO</a:t>
            </a:r>
          </a:p>
        </p:txBody>
      </p:sp>
      <p:graphicFrame>
        <p:nvGraphicFramePr>
          <p:cNvPr id="2" name="Table 1">
            <a:extLst>
              <a:ext uri="{FF2B5EF4-FFF2-40B4-BE49-F238E27FC236}">
                <a16:creationId xmlns:a16="http://schemas.microsoft.com/office/drawing/2014/main" id="{5ED08F29-7102-561B-7919-7226DD169267}"/>
              </a:ext>
            </a:extLst>
          </p:cNvPr>
          <p:cNvGraphicFramePr>
            <a:graphicFrameLocks noGrp="1"/>
          </p:cNvGraphicFramePr>
          <p:nvPr>
            <p:extLst>
              <p:ext uri="{D42A27DB-BD31-4B8C-83A1-F6EECF244321}">
                <p14:modId xmlns:p14="http://schemas.microsoft.com/office/powerpoint/2010/main" val="3367048103"/>
              </p:ext>
            </p:extLst>
          </p:nvPr>
        </p:nvGraphicFramePr>
        <p:xfrm>
          <a:off x="540725" y="688861"/>
          <a:ext cx="11110550" cy="6086300"/>
        </p:xfrm>
        <a:graphic>
          <a:graphicData uri="http://schemas.openxmlformats.org/drawingml/2006/table">
            <a:tbl>
              <a:tblPr/>
              <a:tblGrid>
                <a:gridCol w="344831">
                  <a:extLst>
                    <a:ext uri="{9D8B030D-6E8A-4147-A177-3AD203B41FA5}">
                      <a16:colId xmlns:a16="http://schemas.microsoft.com/office/drawing/2014/main" val="396742839"/>
                    </a:ext>
                  </a:extLst>
                </a:gridCol>
                <a:gridCol w="3234846">
                  <a:extLst>
                    <a:ext uri="{9D8B030D-6E8A-4147-A177-3AD203B41FA5}">
                      <a16:colId xmlns:a16="http://schemas.microsoft.com/office/drawing/2014/main" val="1869210268"/>
                    </a:ext>
                  </a:extLst>
                </a:gridCol>
                <a:gridCol w="796396">
                  <a:extLst>
                    <a:ext uri="{9D8B030D-6E8A-4147-A177-3AD203B41FA5}">
                      <a16:colId xmlns:a16="http://schemas.microsoft.com/office/drawing/2014/main" val="486372550"/>
                    </a:ext>
                  </a:extLst>
                </a:gridCol>
                <a:gridCol w="1028336">
                  <a:extLst>
                    <a:ext uri="{9D8B030D-6E8A-4147-A177-3AD203B41FA5}">
                      <a16:colId xmlns:a16="http://schemas.microsoft.com/office/drawing/2014/main" val="1222872000"/>
                    </a:ext>
                  </a:extLst>
                </a:gridCol>
                <a:gridCol w="968812">
                  <a:extLst>
                    <a:ext uri="{9D8B030D-6E8A-4147-A177-3AD203B41FA5}">
                      <a16:colId xmlns:a16="http://schemas.microsoft.com/office/drawing/2014/main" val="2747179633"/>
                    </a:ext>
                  </a:extLst>
                </a:gridCol>
                <a:gridCol w="911341">
                  <a:extLst>
                    <a:ext uri="{9D8B030D-6E8A-4147-A177-3AD203B41FA5}">
                      <a16:colId xmlns:a16="http://schemas.microsoft.com/office/drawing/2014/main" val="3259207866"/>
                    </a:ext>
                  </a:extLst>
                </a:gridCol>
                <a:gridCol w="911341">
                  <a:extLst>
                    <a:ext uri="{9D8B030D-6E8A-4147-A177-3AD203B41FA5}">
                      <a16:colId xmlns:a16="http://schemas.microsoft.com/office/drawing/2014/main" val="96151605"/>
                    </a:ext>
                  </a:extLst>
                </a:gridCol>
                <a:gridCol w="968812">
                  <a:extLst>
                    <a:ext uri="{9D8B030D-6E8A-4147-A177-3AD203B41FA5}">
                      <a16:colId xmlns:a16="http://schemas.microsoft.com/office/drawing/2014/main" val="612356871"/>
                    </a:ext>
                  </a:extLst>
                </a:gridCol>
                <a:gridCol w="1034494">
                  <a:extLst>
                    <a:ext uri="{9D8B030D-6E8A-4147-A177-3AD203B41FA5}">
                      <a16:colId xmlns:a16="http://schemas.microsoft.com/office/drawing/2014/main" val="3591806583"/>
                    </a:ext>
                  </a:extLst>
                </a:gridCol>
                <a:gridCol w="911341">
                  <a:extLst>
                    <a:ext uri="{9D8B030D-6E8A-4147-A177-3AD203B41FA5}">
                      <a16:colId xmlns:a16="http://schemas.microsoft.com/office/drawing/2014/main" val="1258863937"/>
                    </a:ext>
                  </a:extLst>
                </a:gridCol>
              </a:tblGrid>
              <a:tr h="486582">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Lũy kế thực hiện 02 tháng đầu năm 2023</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01 năm 2024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02 năm 2024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Lũy kế thực hiện 02 tháng đầu năm 2024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02 tháng năm 2024 so với kế hoạch năm 2024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02 tháng đầu năm 2024 so với cùng kỳ</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6235199"/>
                  </a:ext>
                </a:extLst>
              </a:tr>
              <a:tr h="192635">
                <a:tc>
                  <a:txBody>
                    <a:bodyPr/>
                    <a:lstStyle/>
                    <a:p>
                      <a:pPr algn="ctr" fontAlgn="ctr"/>
                      <a:r>
                        <a:rPr lang="vi-VN" sz="1200" b="0" i="1" u="none" strike="noStrike">
                          <a:solidFill>
                            <a:srgbClr val="000000"/>
                          </a:solidFill>
                          <a:effectLst/>
                          <a:latin typeface="Times New Roman" panose="02020603050405020304" pitchFamily="18" charset="0"/>
                        </a:rPr>
                        <a:t>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322434"/>
                  </a:ext>
                </a:extLst>
              </a:tr>
              <a:tr h="235443">
                <a:tc>
                  <a:txBody>
                    <a:bodyPr/>
                    <a:lstStyle/>
                    <a:p>
                      <a:pPr algn="ctr" fontAlgn="ctr"/>
                      <a:r>
                        <a:rPr lang="vi-VN" sz="1200" b="1" i="0" u="none" strike="noStrike">
                          <a:solidFill>
                            <a:srgbClr val="000000"/>
                          </a:solidFill>
                          <a:effectLst/>
                          <a:latin typeface="Times New Roman" panose="02020603050405020304" pitchFamily="18" charset="0"/>
                        </a:rPr>
                        <a:t>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200" b="1" i="0" u="none" strike="noStrike">
                          <a:solidFill>
                            <a:srgbClr val="000000"/>
                          </a:solidFill>
                          <a:effectLst/>
                          <a:latin typeface="Times New Roman" panose="02020603050405020304" pitchFamily="18" charset="0"/>
                        </a:rPr>
                        <a:t>CHỈ TIÊU HỘI ĐỒNG NHÂN DÂN TỈNH GIAO</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524742357"/>
                  </a:ext>
                </a:extLst>
              </a:tr>
              <a:tr h="356731">
                <a:tc>
                  <a:txBody>
                    <a:bodyPr/>
                    <a:lstStyle/>
                    <a:p>
                      <a:pPr algn="ctr" fontAlgn="ctr"/>
                      <a:r>
                        <a:rPr lang="vi-VN" sz="1200" b="0" i="0" u="none" strike="noStrike">
                          <a:solidFill>
                            <a:srgbClr val="000000"/>
                          </a:solidFill>
                          <a:effectLst/>
                          <a:latin typeface="Times New Roman" panose="02020603050405020304" pitchFamily="18" charset="0"/>
                        </a:rPr>
                        <a:t>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Duy trì mức sinh thay thế bình quân mỗi phụ nữ trong độ tuổi sinh đẻ có từ 2,0 đến 2,2 con</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Duy trì</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238583"/>
                  </a:ext>
                </a:extLst>
              </a:tr>
              <a:tr h="249711">
                <a:tc>
                  <a:txBody>
                    <a:bodyPr/>
                    <a:lstStyle/>
                    <a:p>
                      <a:pPr algn="ctr" fontAlgn="ctr"/>
                      <a:r>
                        <a:rPr lang="vi-VN" sz="1200" b="0" i="0" u="none" strike="noStrike">
                          <a:solidFill>
                            <a:srgbClr val="000000"/>
                          </a:solidFill>
                          <a:effectLst/>
                          <a:latin typeface="Times New Roman" panose="02020603050405020304" pitchFamily="18" charset="0"/>
                        </a:rPr>
                        <a:t>7</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Tạo việc làm mới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32.500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245204"/>
                  </a:ext>
                </a:extLst>
              </a:tr>
              <a:tr h="249711">
                <a:tc>
                  <a:txBody>
                    <a:bodyPr/>
                    <a:lstStyle/>
                    <a:p>
                      <a:pPr algn="ctr" fontAlgn="ctr"/>
                      <a:r>
                        <a:rPr lang="vi-VN" sz="1200" b="0" i="0" u="none" strike="noStrike">
                          <a:solidFill>
                            <a:srgbClr val="000000"/>
                          </a:solidFill>
                          <a:effectLst/>
                          <a:latin typeface="Times New Roman" panose="02020603050405020304" pitchFamily="18" charset="0"/>
                        </a:rPr>
                        <a:t>8</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lao động đã qua đào tạo, bồi dưỡng nghề</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737894"/>
                  </a:ext>
                </a:extLst>
              </a:tr>
              <a:tr h="249711">
                <a:tc>
                  <a:txBody>
                    <a:bodyPr/>
                    <a:lstStyle/>
                    <a:p>
                      <a:pPr algn="ctr" fontAlgn="ctr"/>
                      <a:r>
                        <a:rPr lang="vi-VN" sz="1200" b="0" i="0" u="none" strike="noStrike">
                          <a:solidFill>
                            <a:srgbClr val="000000"/>
                          </a:solidFill>
                          <a:effectLst/>
                          <a:latin typeface="Times New Roman" panose="02020603050405020304" pitchFamily="18" charset="0"/>
                        </a:rPr>
                        <a:t>9</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Giảm tỷ lệ hộ nghèo theo tiêu chí mới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523311"/>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người lao động tham gia bảo hiểm xã hội</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19,3</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75677"/>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số tham gia bảo hiểm y tế</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96,1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432421"/>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12</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trạm y tế có bác sỹ</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0511212"/>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13</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xã đạt chuẩn quốc gia về y tế</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90,6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578481"/>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14</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giường bệnh kế hoạch trên 1 vạn dân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Giường</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38</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604528"/>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15</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trẻ em dưới 5 tuổi suy dinh dưỡng thể nhẹ cân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7,0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220091"/>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che phủ rừng</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57,7</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1018723"/>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17</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cư nông thôn sử dụng nước hợp vệ sinh</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295866"/>
                  </a:ext>
                </a:extLst>
              </a:tr>
              <a:tr h="249711">
                <a:tc>
                  <a:txBody>
                    <a:bodyPr/>
                    <a:lstStyle/>
                    <a:p>
                      <a:pPr algn="ctr" fontAlgn="ctr"/>
                      <a:r>
                        <a:rPr lang="vi-VN" sz="1200" b="0" i="1" u="none" strike="noStrike">
                          <a:solidFill>
                            <a:srgbClr val="000000"/>
                          </a:solidFill>
                          <a:effectLst/>
                          <a:latin typeface="Times New Roman" panose="02020603050405020304" pitchFamily="18" charset="0"/>
                        </a:rPr>
                        <a:t> </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Trong đó: Tỷ lệ sử dụng nước sạch</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36</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3863666"/>
                  </a:ext>
                </a:extLst>
              </a:tr>
              <a:tr h="249711">
                <a:tc>
                  <a:txBody>
                    <a:bodyPr/>
                    <a:lstStyle/>
                    <a:p>
                      <a:pPr algn="ctr" fontAlgn="ctr"/>
                      <a:r>
                        <a:rPr lang="vi-VN" sz="1200" b="0" i="0" u="none" strike="noStrike">
                          <a:solidFill>
                            <a:srgbClr val="000000"/>
                          </a:solidFill>
                          <a:effectLst/>
                          <a:latin typeface="Times New Roman" panose="02020603050405020304" pitchFamily="18" charset="0"/>
                        </a:rPr>
                        <a:t>18</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cư đô thị sử dụng nước sạch</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88 - 90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5874141"/>
                  </a:ext>
                </a:extLst>
              </a:tr>
              <a:tr h="342461">
                <a:tc>
                  <a:txBody>
                    <a:bodyPr/>
                    <a:lstStyle/>
                    <a:p>
                      <a:pPr algn="ctr" fontAlgn="ctr"/>
                      <a:r>
                        <a:rPr lang="vi-VN" sz="1200" b="0" i="0" u="none" strike="noStrike">
                          <a:solidFill>
                            <a:srgbClr val="000000"/>
                          </a:solidFill>
                          <a:effectLst/>
                          <a:latin typeface="Times New Roman" panose="02020603050405020304" pitchFamily="18" charset="0"/>
                        </a:rPr>
                        <a:t>19</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chất thải rắn ở đô thị được thu gom</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90 - 95</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806196"/>
                  </a:ext>
                </a:extLst>
              </a:tr>
              <a:tr h="392404">
                <a:tc>
                  <a:txBody>
                    <a:bodyPr/>
                    <a:lstStyle/>
                    <a:p>
                      <a:pPr algn="ctr" fontAlgn="ctr"/>
                      <a:r>
                        <a:rPr lang="vi-VN" sz="1200" b="0" i="0" u="none" strike="noStrike">
                          <a:solidFill>
                            <a:srgbClr val="000000"/>
                          </a:solidFill>
                          <a:effectLst/>
                          <a:latin typeface="Times New Roman" panose="02020603050405020304" pitchFamily="18" charset="0"/>
                        </a:rPr>
                        <a:t>20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chất thải rắn ở nông thôn được thu gom</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70 - 75</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5531172"/>
                  </a:ext>
                </a:extLst>
              </a:tr>
              <a:tr h="249711">
                <a:tc>
                  <a:txBody>
                    <a:bodyPr/>
                    <a:lstStyle/>
                    <a:p>
                      <a:pPr algn="ctr" fontAlgn="ctr"/>
                      <a:r>
                        <a:rPr lang="vi-VN" sz="1200" b="0" i="0" u="none" strike="noStrike">
                          <a:solidFill>
                            <a:srgbClr val="000000"/>
                          </a:solidFill>
                          <a:effectLst/>
                          <a:latin typeface="Times New Roman" panose="02020603050405020304" pitchFamily="18" charset="0"/>
                        </a:rPr>
                        <a:t>21</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căn hộ nhà ở xã hội hoàn thành</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Căn hộ</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1.400</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642" marR="5642" marT="5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5933074"/>
                  </a:ext>
                </a:extLst>
              </a:tr>
            </a:tbl>
          </a:graphicData>
        </a:graphic>
      </p:graphicFrame>
    </p:spTree>
    <p:extLst>
      <p:ext uri="{BB962C8B-B14F-4D97-AF65-F5344CB8AC3E}">
        <p14:creationId xmlns:p14="http://schemas.microsoft.com/office/powerpoint/2010/main" val="2617787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99C3A99-3E83-02AA-4F66-9882F4B54011}"/>
              </a:ext>
            </a:extLst>
          </p:cNvPr>
          <p:cNvSpPr txBox="1"/>
          <p:nvPr/>
        </p:nvSpPr>
        <p:spPr>
          <a:xfrm>
            <a:off x="683964" y="231872"/>
            <a:ext cx="10339169"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 KẾT QUẢ THỰC HIỆN CHỈ TIÊU HĐND VÀ UBND TỈNH GIAO (tt)</a:t>
            </a:r>
          </a:p>
        </p:txBody>
      </p:sp>
      <p:graphicFrame>
        <p:nvGraphicFramePr>
          <p:cNvPr id="5" name="Table 4">
            <a:extLst>
              <a:ext uri="{FF2B5EF4-FFF2-40B4-BE49-F238E27FC236}">
                <a16:creationId xmlns:a16="http://schemas.microsoft.com/office/drawing/2014/main" id="{F99F07FD-4FDF-9E3D-2590-9A3D0701FD18}"/>
              </a:ext>
            </a:extLst>
          </p:cNvPr>
          <p:cNvGraphicFramePr>
            <a:graphicFrameLocks noGrp="1"/>
          </p:cNvGraphicFramePr>
          <p:nvPr>
            <p:extLst>
              <p:ext uri="{D42A27DB-BD31-4B8C-83A1-F6EECF244321}">
                <p14:modId xmlns:p14="http://schemas.microsoft.com/office/powerpoint/2010/main" val="1163339394"/>
              </p:ext>
            </p:extLst>
          </p:nvPr>
        </p:nvGraphicFramePr>
        <p:xfrm>
          <a:off x="477473" y="693537"/>
          <a:ext cx="11237054" cy="6043900"/>
        </p:xfrm>
        <a:graphic>
          <a:graphicData uri="http://schemas.openxmlformats.org/drawingml/2006/table">
            <a:tbl>
              <a:tblPr/>
              <a:tblGrid>
                <a:gridCol w="348757">
                  <a:extLst>
                    <a:ext uri="{9D8B030D-6E8A-4147-A177-3AD203B41FA5}">
                      <a16:colId xmlns:a16="http://schemas.microsoft.com/office/drawing/2014/main" val="1441604727"/>
                    </a:ext>
                  </a:extLst>
                </a:gridCol>
                <a:gridCol w="3271679">
                  <a:extLst>
                    <a:ext uri="{9D8B030D-6E8A-4147-A177-3AD203B41FA5}">
                      <a16:colId xmlns:a16="http://schemas.microsoft.com/office/drawing/2014/main" val="211624272"/>
                    </a:ext>
                  </a:extLst>
                </a:gridCol>
                <a:gridCol w="805463">
                  <a:extLst>
                    <a:ext uri="{9D8B030D-6E8A-4147-A177-3AD203B41FA5}">
                      <a16:colId xmlns:a16="http://schemas.microsoft.com/office/drawing/2014/main" val="1975654837"/>
                    </a:ext>
                  </a:extLst>
                </a:gridCol>
                <a:gridCol w="1040045">
                  <a:extLst>
                    <a:ext uri="{9D8B030D-6E8A-4147-A177-3AD203B41FA5}">
                      <a16:colId xmlns:a16="http://schemas.microsoft.com/office/drawing/2014/main" val="1401088165"/>
                    </a:ext>
                  </a:extLst>
                </a:gridCol>
                <a:gridCol w="979843">
                  <a:extLst>
                    <a:ext uri="{9D8B030D-6E8A-4147-A177-3AD203B41FA5}">
                      <a16:colId xmlns:a16="http://schemas.microsoft.com/office/drawing/2014/main" val="15903784"/>
                    </a:ext>
                  </a:extLst>
                </a:gridCol>
                <a:gridCol w="921717">
                  <a:extLst>
                    <a:ext uri="{9D8B030D-6E8A-4147-A177-3AD203B41FA5}">
                      <a16:colId xmlns:a16="http://schemas.microsoft.com/office/drawing/2014/main" val="361265028"/>
                    </a:ext>
                  </a:extLst>
                </a:gridCol>
                <a:gridCol w="921717">
                  <a:extLst>
                    <a:ext uri="{9D8B030D-6E8A-4147-A177-3AD203B41FA5}">
                      <a16:colId xmlns:a16="http://schemas.microsoft.com/office/drawing/2014/main" val="1838612854"/>
                    </a:ext>
                  </a:extLst>
                </a:gridCol>
                <a:gridCol w="979843">
                  <a:extLst>
                    <a:ext uri="{9D8B030D-6E8A-4147-A177-3AD203B41FA5}">
                      <a16:colId xmlns:a16="http://schemas.microsoft.com/office/drawing/2014/main" val="4203393201"/>
                    </a:ext>
                  </a:extLst>
                </a:gridCol>
                <a:gridCol w="1046273">
                  <a:extLst>
                    <a:ext uri="{9D8B030D-6E8A-4147-A177-3AD203B41FA5}">
                      <a16:colId xmlns:a16="http://schemas.microsoft.com/office/drawing/2014/main" val="703869773"/>
                    </a:ext>
                  </a:extLst>
                </a:gridCol>
                <a:gridCol w="921717">
                  <a:extLst>
                    <a:ext uri="{9D8B030D-6E8A-4147-A177-3AD203B41FA5}">
                      <a16:colId xmlns:a16="http://schemas.microsoft.com/office/drawing/2014/main" val="2636976946"/>
                    </a:ext>
                  </a:extLst>
                </a:gridCol>
              </a:tblGrid>
              <a:tr h="662185">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Lũy kế thực hiện 02 tháng đầu năm 2023</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01 năm 2024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02 năm 2024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Lũy kế thực hiện 02 tháng đầu năm 2024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02 tháng năm 2024 so với kế hoạch năm 2024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Thực hiện 02 tháng đầu năm 2024 so với cùng kỳ</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87751047"/>
                  </a:ext>
                </a:extLst>
              </a:tr>
              <a:tr h="249737">
                <a:tc>
                  <a:txBody>
                    <a:bodyPr/>
                    <a:lstStyle/>
                    <a:p>
                      <a:pPr algn="ctr" fontAlgn="ctr"/>
                      <a:r>
                        <a:rPr lang="vi-VN" sz="1400" b="0" i="1" u="none" strike="noStrike">
                          <a:solidFill>
                            <a:srgbClr val="000000"/>
                          </a:solidFill>
                          <a:effectLst/>
                          <a:latin typeface="Times New Roman" panose="02020603050405020304" pitchFamily="18" charset="0"/>
                        </a:rPr>
                        <a:t>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8</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849429"/>
                  </a:ext>
                </a:extLst>
              </a:tr>
              <a:tr h="249737">
                <a:tc>
                  <a:txBody>
                    <a:bodyPr/>
                    <a:lstStyle/>
                    <a:p>
                      <a:pPr algn="ctr" fontAlgn="ctr"/>
                      <a:r>
                        <a:rPr lang="vi-VN" sz="1000" b="1" i="0" u="none" strike="noStrike">
                          <a:solidFill>
                            <a:srgbClr val="000000"/>
                          </a:solidFill>
                          <a:effectLst/>
                          <a:latin typeface="Times New Roman" panose="02020603050405020304" pitchFamily="18" charset="0"/>
                        </a:rPr>
                        <a:t>II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000" b="1" i="0" u="none" strike="noStrike">
                          <a:solidFill>
                            <a:srgbClr val="000000"/>
                          </a:solidFill>
                          <a:effectLst/>
                          <a:latin typeface="Times New Roman" panose="02020603050405020304" pitchFamily="18" charset="0"/>
                        </a:rPr>
                        <a:t>CÁC CHỈ TIÊU KHÁC ỦY BAN NHÂN DÂN TỈNH GIAO</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49668540"/>
                  </a:ext>
                </a:extLst>
              </a:tr>
              <a:tr h="305235">
                <a:tc>
                  <a:txBody>
                    <a:bodyPr/>
                    <a:lstStyle/>
                    <a:p>
                      <a:pPr algn="ctr" fontAlgn="ctr"/>
                      <a:r>
                        <a:rPr lang="vi-VN" sz="1300" b="0" i="0" u="none" strike="noStrike">
                          <a:solidFill>
                            <a:srgbClr val="000000"/>
                          </a:solidFill>
                          <a:effectLst/>
                          <a:latin typeface="Times New Roman" panose="02020603050405020304" pitchFamily="18" charset="0"/>
                        </a:rPr>
                        <a:t>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Tổng mức bán lẻ hàng hóa và doanh thu dịch vụ tiêu dùng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Tỷ đồng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114.700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16.841,1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8.954,6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9.368,6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18.323,2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15,97%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108,80%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2545922"/>
                  </a:ext>
                </a:extLst>
              </a:tr>
              <a:tr h="305235">
                <a:tc>
                  <a:txBody>
                    <a:bodyPr/>
                    <a:lstStyle/>
                    <a:p>
                      <a:pPr algn="ctr" fontAlgn="ctr"/>
                      <a:r>
                        <a:rPr lang="vi-VN" sz="1300" b="0" i="0" u="none" strike="noStrike">
                          <a:solidFill>
                            <a:srgbClr val="000000"/>
                          </a:solidFill>
                          <a:effectLst/>
                          <a:latin typeface="Times New Roman" panose="02020603050405020304" pitchFamily="18" charset="0"/>
                        </a:rPr>
                        <a:t>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xã đạt chuẩn nông thôn mới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Xã</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8389"/>
                  </a:ext>
                </a:extLst>
              </a:tr>
              <a:tr h="305235">
                <a:tc>
                  <a:txBody>
                    <a:bodyPr/>
                    <a:lstStyle/>
                    <a:p>
                      <a:pPr algn="ctr" fontAlgn="ctr"/>
                      <a:r>
                        <a:rPr lang="vi-VN" sz="1300" b="0" i="0" u="none" strike="noStrike">
                          <a:solidFill>
                            <a:srgbClr val="000000"/>
                          </a:solidFill>
                          <a:effectLst/>
                          <a:latin typeface="Times New Roman" panose="02020603050405020304" pitchFamily="18" charset="0"/>
                        </a:rPr>
                        <a:t>3</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xã đạt chuẩn nông thôn mới nâng cao</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Xã</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139247"/>
                  </a:ext>
                </a:extLst>
              </a:tr>
              <a:tr h="305235">
                <a:tc>
                  <a:txBody>
                    <a:bodyPr/>
                    <a:lstStyle/>
                    <a:p>
                      <a:pPr algn="ctr" fontAlgn="ctr"/>
                      <a:r>
                        <a:rPr lang="vi-VN" sz="1300" b="0" i="0" u="none" strike="noStrike">
                          <a:solidFill>
                            <a:srgbClr val="000000"/>
                          </a:solidFill>
                          <a:effectLst/>
                          <a:latin typeface="Times New Roman" panose="02020603050405020304" pitchFamily="18" charset="0"/>
                        </a:rPr>
                        <a:t>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xã đạt chuẩn nông thôn mới kiểu mẫu</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Xã</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2072269"/>
                  </a:ext>
                </a:extLst>
              </a:tr>
              <a:tr h="305235">
                <a:tc>
                  <a:txBody>
                    <a:bodyPr/>
                    <a:lstStyle/>
                    <a:p>
                      <a:pPr algn="ctr" fontAlgn="ctr"/>
                      <a:r>
                        <a:rPr lang="vi-VN" sz="1300" b="0" i="0" u="none" strike="noStrike">
                          <a:solidFill>
                            <a:srgbClr val="000000"/>
                          </a:solidFill>
                          <a:effectLst/>
                          <a:latin typeface="Times New Roman" panose="02020603050405020304" pitchFamily="18" charset="0"/>
                        </a:rPr>
                        <a:t>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Tổng lượng khách du lịch</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Lượt khách</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5.500.000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954.130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490.000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770.000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1.260.000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22,91%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132,06%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105129"/>
                  </a:ext>
                </a:extLst>
              </a:tr>
              <a:tr h="305235">
                <a:tc>
                  <a:txBody>
                    <a:bodyPr/>
                    <a:lstStyle/>
                    <a:p>
                      <a:pPr algn="ctr" fontAlgn="ctr"/>
                      <a:r>
                        <a:rPr lang="vi-VN" sz="1300" b="0" i="0" u="none" strike="noStrike">
                          <a:solidFill>
                            <a:srgbClr val="000000"/>
                          </a:solidFill>
                          <a:effectLst/>
                          <a:latin typeface="Times New Roman" panose="02020603050405020304" pitchFamily="18" charset="0"/>
                        </a:rPr>
                        <a:t>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Doanh thu du lịch thuần túy</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Tỷ đồng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18.500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1.979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1.024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1.083</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2.107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11,39%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106,47%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8387760"/>
                  </a:ext>
                </a:extLst>
              </a:tr>
              <a:tr h="610468">
                <a:tc>
                  <a:txBody>
                    <a:bodyPr/>
                    <a:lstStyle/>
                    <a:p>
                      <a:pPr algn="ctr" fontAlgn="ctr"/>
                      <a:r>
                        <a:rPr lang="vi-VN" sz="1300" b="0" i="0" u="none" strike="noStrike">
                          <a:solidFill>
                            <a:srgbClr val="000000"/>
                          </a:solidFill>
                          <a:effectLst/>
                          <a:latin typeface="Times New Roman" panose="02020603050405020304" pitchFamily="18" charset="0"/>
                        </a:rPr>
                        <a:t>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Thu hút dự án mới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Dự án</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14</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78,57%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945049"/>
                  </a:ext>
                </a:extLst>
              </a:tr>
              <a:tr h="249737">
                <a:tc>
                  <a:txBody>
                    <a:bodyPr/>
                    <a:lstStyle/>
                    <a:p>
                      <a:pPr algn="ctr" fontAlgn="ctr"/>
                      <a:r>
                        <a:rPr lang="vi-VN" sz="1300" b="0" i="0" u="none" strike="noStrike">
                          <a:solidFill>
                            <a:srgbClr val="000000"/>
                          </a:solidFill>
                          <a:effectLst/>
                          <a:latin typeface="Times New Roman" panose="02020603050405020304" pitchFamily="18" charset="0"/>
                        </a:rPr>
                        <a:t>8</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doanh nghiệp thành lập mới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Doanh nghiệp</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166</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45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162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16,20%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97,59%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785454"/>
                  </a:ext>
                </a:extLst>
              </a:tr>
              <a:tr h="305235">
                <a:tc>
                  <a:txBody>
                    <a:bodyPr/>
                    <a:lstStyle/>
                    <a:p>
                      <a:pPr algn="ctr" fontAlgn="ctr"/>
                      <a:r>
                        <a:rPr lang="vi-VN" sz="1300" b="0" i="0" u="none" strike="noStrike">
                          <a:solidFill>
                            <a:srgbClr val="000000"/>
                          </a:solidFill>
                          <a:effectLst/>
                          <a:latin typeface="Times New Roman" panose="02020603050405020304" pitchFamily="18" charset="0"/>
                        </a:rPr>
                        <a:t>9</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vốn đăng ký của doanh nghiệp thành lập mới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Tỷ đồng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10.000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2.205,0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351,2</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265,5</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616,7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6,17%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27,97%</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160687"/>
                  </a:ext>
                </a:extLst>
              </a:tr>
              <a:tr h="305235">
                <a:tc>
                  <a:txBody>
                    <a:bodyPr/>
                    <a:lstStyle/>
                    <a:p>
                      <a:pPr algn="ctr" fontAlgn="ctr"/>
                      <a:r>
                        <a:rPr lang="vi-VN" sz="1300" b="0" i="0" u="none" strike="noStrike">
                          <a:solidFill>
                            <a:srgbClr val="000000"/>
                          </a:solidFill>
                          <a:effectLst/>
                          <a:latin typeface="Times New Roman" panose="02020603050405020304" pitchFamily="18" charset="0"/>
                        </a:rPr>
                        <a:t>10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Phòng chống lấn chiếm đất đai</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781782"/>
                  </a:ext>
                </a:extLst>
              </a:tr>
              <a:tr h="305235">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vụ vi phạm được giải quyết trong năm</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Số vụ</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9.500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08519"/>
                  </a:ext>
                </a:extLst>
              </a:tr>
              <a:tr h="305235">
                <a:tc>
                  <a:txBody>
                    <a:bodyPr/>
                    <a:lstStyle/>
                    <a:p>
                      <a:pPr algn="ctr" fontAlgn="ctr"/>
                      <a:r>
                        <a:rPr lang="vi-VN" sz="1300" b="0" i="0" u="none" strike="noStrike">
                          <a:solidFill>
                            <a:srgbClr val="000000"/>
                          </a:solidFill>
                          <a:effectLst/>
                          <a:latin typeface="Times New Roman" panose="02020603050405020304" pitchFamily="18" charset="0"/>
                        </a:rPr>
                        <a:t>11</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Giải phóng mặt bằng</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2046016"/>
                  </a:ext>
                </a:extLst>
              </a:tr>
              <a:tr h="462476">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50</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 </a:t>
                      </a:r>
                    </a:p>
                  </a:txBody>
                  <a:tcPr marL="5829" marR="5829" marT="58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237749"/>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111149" y="619232"/>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Nông, lâm, thủy sản</a:t>
            </a:r>
          </a:p>
        </p:txBody>
      </p:sp>
      <p:graphicFrame>
        <p:nvGraphicFramePr>
          <p:cNvPr id="3" name="Table 2">
            <a:extLst>
              <a:ext uri="{FF2B5EF4-FFF2-40B4-BE49-F238E27FC236}">
                <a16:creationId xmlns:a16="http://schemas.microsoft.com/office/drawing/2014/main" id="{19F8C869-87A6-0F98-C7BC-7F547BC514A6}"/>
              </a:ext>
            </a:extLst>
          </p:cNvPr>
          <p:cNvGraphicFramePr>
            <a:graphicFrameLocks noGrp="1"/>
          </p:cNvGraphicFramePr>
          <p:nvPr>
            <p:extLst>
              <p:ext uri="{D42A27DB-BD31-4B8C-83A1-F6EECF244321}">
                <p14:modId xmlns:p14="http://schemas.microsoft.com/office/powerpoint/2010/main" val="3351547332"/>
              </p:ext>
            </p:extLst>
          </p:nvPr>
        </p:nvGraphicFramePr>
        <p:xfrm>
          <a:off x="272989" y="2186164"/>
          <a:ext cx="11474669" cy="3840480"/>
        </p:xfrm>
        <a:graphic>
          <a:graphicData uri="http://schemas.openxmlformats.org/drawingml/2006/table">
            <a:tbl>
              <a:tblPr firstRow="1" bandRow="1"/>
              <a:tblGrid>
                <a:gridCol w="11474669">
                  <a:extLst>
                    <a:ext uri="{9D8B030D-6E8A-4147-A177-3AD203B41FA5}">
                      <a16:colId xmlns:a16="http://schemas.microsoft.com/office/drawing/2014/main" val="3655493598"/>
                    </a:ext>
                  </a:extLst>
                </a:gridCol>
              </a:tblGrid>
              <a:tr h="37377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Trong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tháng</a:t>
                      </a:r>
                      <a:r>
                        <a:rPr lang="en-US" sz="2400" b="0" kern="1200">
                          <a:solidFill>
                            <a:schemeClr val="dk1"/>
                          </a:solidFill>
                          <a:effectLst/>
                          <a:latin typeface="Times New Roman" panose="02020603050405020304" pitchFamily="18" charset="0"/>
                          <a:ea typeface="+mn-ea"/>
                          <a:cs typeface="Times New Roman" panose="02020603050405020304" pitchFamily="18" charset="0"/>
                        </a:rPr>
                        <a:t> 02/2024</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ngành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nghiệp</a:t>
                      </a:r>
                      <a:r>
                        <a:rPr lang="en-US" sz="2400" b="0" kern="1200">
                          <a:solidFill>
                            <a:schemeClr val="dk1"/>
                          </a:solidFill>
                          <a:effectLst/>
                          <a:latin typeface="Times New Roman" panose="02020603050405020304" pitchFamily="18" charset="0"/>
                          <a:ea typeface="+mn-ea"/>
                          <a:cs typeface="Times New Roman" panose="02020603050405020304" pitchFamily="18" charset="0"/>
                        </a:rPr>
                        <a:t> tiếp tục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phương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Xuân 2023-2024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tỉnh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sạ</a:t>
                      </a:r>
                      <a:r>
                        <a:rPr lang="en-US" sz="2400" b="0" kern="1200">
                          <a:solidFill>
                            <a:schemeClr val="dk1"/>
                          </a:solidFill>
                          <a:effectLst/>
                          <a:latin typeface="Times New Roman" panose="02020603050405020304" pitchFamily="18" charset="0"/>
                          <a:ea typeface="+mn-ea"/>
                          <a:cs typeface="Times New Roman" panose="02020603050405020304" pitchFamily="18" charset="0"/>
                        </a:rPr>
                        <a:t> 46.828 </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ha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lúa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Xuân</a:t>
                      </a:r>
                      <a:r>
                        <a:rPr lang="en-US" sz="2400" b="0" kern="1200">
                          <a:solidFill>
                            <a:schemeClr val="dk1"/>
                          </a:solidFill>
                          <a:effectLst/>
                          <a:latin typeface="Times New Roman" panose="02020603050405020304" pitchFamily="18" charset="0"/>
                          <a:ea typeface="+mn-ea"/>
                          <a:cs typeface="Times New Roman" panose="02020603050405020304" pitchFamily="18" charset="0"/>
                        </a:rPr>
                        <a:t>, bằng 99,9% so với cùng kỳ. Diện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ngô</a:t>
                      </a:r>
                      <a:r>
                        <a:rPr lang="en-US" sz="2400" b="0" kern="1200">
                          <a:solidFill>
                            <a:schemeClr val="dk1"/>
                          </a:solidFill>
                          <a:effectLst/>
                          <a:latin typeface="Times New Roman" panose="02020603050405020304" pitchFamily="18" charset="0"/>
                          <a:ea typeface="+mn-ea"/>
                          <a:cs typeface="Times New Roman" panose="02020603050405020304" pitchFamily="18" charset="0"/>
                        </a:rPr>
                        <a:t> 2.184 </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ha,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giảm</a:t>
                      </a:r>
                      <a:r>
                        <a:rPr lang="en-US" sz="2400" b="0" kern="1200">
                          <a:solidFill>
                            <a:schemeClr val="dk1"/>
                          </a:solidFill>
                          <a:effectLst/>
                          <a:latin typeface="Times New Roman" panose="02020603050405020304" pitchFamily="18" charset="0"/>
                          <a:ea typeface="+mn-ea"/>
                          <a:cs typeface="Times New Roman" panose="02020603050405020304" pitchFamily="18" charset="0"/>
                        </a:rPr>
                        <a:t> 5,8% so với cùng kỳ;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lạc</a:t>
                      </a:r>
                      <a:r>
                        <a:rPr lang="en-US" sz="2400" b="0" kern="1200">
                          <a:solidFill>
                            <a:schemeClr val="dk1"/>
                          </a:solidFill>
                          <a:effectLst/>
                          <a:latin typeface="Times New Roman" panose="02020603050405020304" pitchFamily="18" charset="0"/>
                          <a:ea typeface="+mn-ea"/>
                          <a:cs typeface="Times New Roman" panose="02020603050405020304" pitchFamily="18" charset="0"/>
                        </a:rPr>
                        <a:t> 8.518 </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ha</a:t>
                      </a:r>
                      <a:r>
                        <a:rPr lang="en-US" sz="2400" b="0" kern="1200">
                          <a:solidFill>
                            <a:schemeClr val="dk1"/>
                          </a:solidFill>
                          <a:effectLst/>
                          <a:latin typeface="Times New Roman" panose="02020603050405020304" pitchFamily="18" charset="0"/>
                          <a:ea typeface="+mn-ea"/>
                          <a:cs typeface="Times New Roman" panose="02020603050405020304" pitchFamily="18" charset="0"/>
                        </a:rPr>
                        <a:t>, tương đương so với cùng kỳ;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rau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loại</a:t>
                      </a:r>
                      <a:r>
                        <a:rPr lang="en-US" sz="2400" b="0" kern="1200">
                          <a:solidFill>
                            <a:schemeClr val="dk1"/>
                          </a:solidFill>
                          <a:effectLst/>
                          <a:latin typeface="Times New Roman" panose="02020603050405020304" pitchFamily="18" charset="0"/>
                          <a:ea typeface="+mn-ea"/>
                          <a:cs typeface="Times New Roman" panose="02020603050405020304" pitchFamily="18" charset="0"/>
                        </a:rPr>
                        <a:t> 5.721 </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ha</a:t>
                      </a:r>
                      <a:r>
                        <a:rPr lang="en-US" sz="2400" b="0" kern="1200">
                          <a:solidFill>
                            <a:schemeClr val="dk1"/>
                          </a:solidFill>
                          <a:effectLst/>
                          <a:latin typeface="Times New Roman" panose="02020603050405020304" pitchFamily="18" charset="0"/>
                          <a:ea typeface="+mn-ea"/>
                          <a:cs typeface="Times New Roman" panose="02020603050405020304" pitchFamily="18" charset="0"/>
                        </a:rPr>
                        <a:t>, tăng 0,4% so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kỳ</a:t>
                      </a:r>
                      <a:r>
                        <a:rPr lang="en-US" sz="2400" b="0" kern="1200">
                          <a:solidFill>
                            <a:schemeClr val="dk1"/>
                          </a:solidFill>
                          <a:effectLst/>
                          <a:latin typeface="Times New Roman" panose="02020603050405020304" pitchFamily="18" charset="0"/>
                          <a:ea typeface="+mn-ea"/>
                          <a:cs typeface="Times New Roman" panose="02020603050405020304" pitchFamily="18" charset="0"/>
                        </a:rPr>
                        <a:t>.</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Hiện </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nay,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đang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tục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Xuân 2023-2024.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Xuân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nay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trưởng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4" name="Rectangle 3">
            <a:extLst>
              <a:ext uri="{FF2B5EF4-FFF2-40B4-BE49-F238E27FC236}">
                <a16:creationId xmlns:a16="http://schemas.microsoft.com/office/drawing/2014/main" id="{1FA84E38-1AE4-2FD2-269D-531A1D51424D}"/>
              </a:ext>
            </a:extLst>
          </p:cNvPr>
          <p:cNvSpPr/>
          <p:nvPr/>
        </p:nvSpPr>
        <p:spPr>
          <a:xfrm>
            <a:off x="1447660" y="1050831"/>
            <a:ext cx="2363789"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 </a:t>
            </a:r>
            <a:r>
              <a:rPr lang="en-US" sz="2400" b="1" spc="-20" err="1">
                <a:solidFill>
                  <a:srgbClr val="100717"/>
                </a:solidFill>
                <a:latin typeface="Times New Roman" panose="02020603050405020304" pitchFamily="18" charset="0"/>
                <a:cs typeface="Times New Roman" panose="02020603050405020304" pitchFamily="18" charset="0"/>
              </a:rPr>
              <a:t>Nông</a:t>
            </a:r>
            <a:r>
              <a:rPr lang="en-US" sz="2400" b="1" spc="-20">
                <a:solidFill>
                  <a:srgbClr val="100717"/>
                </a:solidFill>
                <a:latin typeface="Times New Roman" panose="02020603050405020304" pitchFamily="18" charset="0"/>
                <a:cs typeface="Times New Roman" panose="02020603050405020304" pitchFamily="18" charset="0"/>
              </a:rPr>
              <a:t> </a:t>
            </a:r>
            <a:r>
              <a:rPr lang="en-US" sz="2400" b="1" spc="-20" err="1">
                <a:solidFill>
                  <a:srgbClr val="100717"/>
                </a:solidFill>
                <a:latin typeface="Times New Roman" panose="02020603050405020304" pitchFamily="18" charset="0"/>
                <a:cs typeface="Times New Roman" panose="02020603050405020304" pitchFamily="18" charset="0"/>
              </a:rPr>
              <a:t>nghiệp</a:t>
            </a:r>
            <a:endParaRPr lang="en-US" sz="2400" b="1" spc="-20">
              <a:solidFill>
                <a:srgbClr val="100717"/>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897747" y="1453955"/>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err="1">
                <a:solidFill>
                  <a:srgbClr val="100717"/>
                </a:solidFill>
                <a:latin typeface="Times New Roman" panose="02020603050405020304" pitchFamily="18" charset="0"/>
                <a:cs typeface="Times New Roman" panose="02020603050405020304" pitchFamily="18" charset="0"/>
              </a:rPr>
              <a:t>Trồng</a:t>
            </a:r>
            <a:r>
              <a:rPr lang="en-US" sz="2400" b="1" spc="-20">
                <a:solidFill>
                  <a:srgbClr val="100717"/>
                </a:solidFill>
                <a:latin typeface="Times New Roman" panose="02020603050405020304" pitchFamily="18" charset="0"/>
                <a:cs typeface="Times New Roman" panose="02020603050405020304" pitchFamily="18" charset="0"/>
              </a:rPr>
              <a:t> </a:t>
            </a:r>
            <a:r>
              <a:rPr lang="en-US" sz="2400" b="1" spc="-20" err="1">
                <a:solidFill>
                  <a:srgbClr val="100717"/>
                </a:solidFill>
                <a:latin typeface="Times New Roman" panose="02020603050405020304" pitchFamily="18" charset="0"/>
                <a:cs typeface="Times New Roman" panose="02020603050405020304" pitchFamily="18" charset="0"/>
              </a:rPr>
              <a:t>trọt</a:t>
            </a:r>
            <a:endParaRPr lang="en-US" sz="2400" b="1" spc="-20">
              <a:solidFill>
                <a:srgbClr val="100717"/>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D26251E-81C7-06F1-7885-14E83BF37741}"/>
              </a:ext>
            </a:extLst>
          </p:cNvPr>
          <p:cNvSpPr txBox="1"/>
          <p:nvPr/>
        </p:nvSpPr>
        <p:spPr>
          <a:xfrm>
            <a:off x="641618" y="216108"/>
            <a:ext cx="8323199"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II. PHÂN TÍCH CHI TIẾT CÁC NGÀNH, LĨNH VỰC</a:t>
            </a:r>
          </a:p>
        </p:txBody>
      </p:sp>
    </p:spTree>
    <p:extLst>
      <p:ext uri="{BB962C8B-B14F-4D97-AF65-F5344CB8AC3E}">
        <p14:creationId xmlns:p14="http://schemas.microsoft.com/office/powerpoint/2010/main" val="505796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1404638" y="147340"/>
            <a:ext cx="266355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1.1.2. </a:t>
            </a:r>
            <a:r>
              <a:rPr lang="en-US" sz="2800" b="1" spc="-20" err="1">
                <a:solidFill>
                  <a:srgbClr val="100717"/>
                </a:solidFill>
                <a:latin typeface="Times New Roman" panose="02020603050405020304" pitchFamily="18" charset="0"/>
                <a:cs typeface="Times New Roman" panose="02020603050405020304" pitchFamily="18" charset="0"/>
              </a:rPr>
              <a:t>Chăn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nuôi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403331429"/>
              </p:ext>
            </p:extLst>
          </p:nvPr>
        </p:nvGraphicFramePr>
        <p:xfrm>
          <a:off x="417980" y="670560"/>
          <a:ext cx="11356040" cy="6187440"/>
        </p:xfrm>
        <a:graphic>
          <a:graphicData uri="http://schemas.openxmlformats.org/drawingml/2006/table">
            <a:tbl>
              <a:tblPr firstRow="1" bandRow="1"/>
              <a:tblGrid>
                <a:gridCol w="11356040">
                  <a:extLst>
                    <a:ext uri="{9D8B030D-6E8A-4147-A177-3AD203B41FA5}">
                      <a16:colId xmlns:a16="http://schemas.microsoft.com/office/drawing/2014/main" val="3655493598"/>
                    </a:ext>
                  </a:extLst>
                </a:gridCol>
              </a:tblGrid>
              <a:tr h="60205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Trong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bàn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tỉnh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err="1">
                          <a:solidFill>
                            <a:schemeClr val="dk1"/>
                          </a:solidFill>
                          <a:effectLst/>
                          <a:latin typeface="Times New Roman" panose="02020603050405020304" pitchFamily="18" charset="0"/>
                          <a:ea typeface="+mn-ea"/>
                          <a:cs typeface="Times New Roman" panose="02020603050405020304" pitchFamily="18" charset="0"/>
                        </a:rPr>
                        <a:t>ổn</a:t>
                      </a:r>
                      <a:r>
                        <a:rPr lang="en-US" sz="2400" b="0" kern="1200">
                          <a:solidFill>
                            <a:schemeClr val="dk1"/>
                          </a:solidFill>
                          <a:effectLst/>
                          <a:latin typeface="Times New Roman" panose="02020603050405020304" pitchFamily="18" charset="0"/>
                          <a:ea typeface="+mn-ea"/>
                          <a:cs typeface="Times New Roman" panose="02020603050405020304" pitchFamily="18" charset="0"/>
                        </a:rPr>
                        <a:t> định. </a:t>
                      </a:r>
                      <a:r>
                        <a:rPr lang="nl-NL" sz="2400" b="0" kern="1200">
                          <a:solidFill>
                            <a:schemeClr val="dk1"/>
                          </a:solidFill>
                          <a:effectLst/>
                          <a:latin typeface="Times New Roman" panose="02020603050405020304" pitchFamily="18" charset="0"/>
                          <a:ea typeface="+mn-ea"/>
                          <a:cs typeface="Times New Roman" panose="02020603050405020304" pitchFamily="18" charset="0"/>
                        </a:rPr>
                        <a:t>Giá các sản phẩm chăn nuôi có nhiều khởi sắc trong dịp cận Tết và được duy trì ở mức khá, từ 54.000 – 57.000 đồng/kg đối với lợn và 55.000 đồng/kg đối với gà</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a:t>
                      </a:r>
                      <a:r>
                        <a:rPr lang="pt-BR" sz="2400" b="0" kern="1200">
                          <a:solidFill>
                            <a:schemeClr val="dk1"/>
                          </a:solidFill>
                          <a:effectLst/>
                          <a:latin typeface="Times New Roman" panose="02020603050405020304" pitchFamily="18" charset="0"/>
                          <a:ea typeface="+mn-ea"/>
                          <a:cs typeface="Times New Roman" panose="02020603050405020304" pitchFamily="18" charset="0"/>
                        </a:rPr>
                        <a:t>Sản lượng thịt hơi xuất chuồng (lợn, bò, gà) trong 02 tháng đầu năm đều tăng so với cùng kỳ. Trong đó thịt lợn hơi tăng 4,2% so với cùng kỳ; thịt bò tăng 4,3% so với cùng kỳ và thịt gà hơi tăng 16%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Do</a:t>
                      </a:r>
                      <a:r>
                        <a:rPr lang="en-US" sz="2400" b="0" kern="1200">
                          <a:solidFill>
                            <a:schemeClr val="tx1"/>
                          </a:solidFill>
                          <a:effectLst/>
                          <a:latin typeface="Times New Roman" panose="02020603050405020304" pitchFamily="18" charset="0"/>
                          <a:ea typeface="+mn-ea"/>
                          <a:cs typeface="Times New Roman" panose="02020603050405020304" pitchFamily="18" charset="0"/>
                        </a:rPr>
                        <a:t> lượng thịt hơi xuất chuồng tăng</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en-US" sz="2400" b="0" kern="1200">
                          <a:solidFill>
                            <a:schemeClr val="tx1"/>
                          </a:solidFill>
                          <a:effectLst/>
                          <a:latin typeface="Times New Roman" panose="02020603050405020304" pitchFamily="18" charset="0"/>
                          <a:ea typeface="+mn-ea"/>
                          <a:cs typeface="Times New Roman" panose="02020603050405020304" pitchFamily="18" charset="0"/>
                        </a:rPr>
                        <a:t>mạnh trong thời gian diễn ra Tết Nguyên đán nên tổng đàn vật nuôi hiện giảm so với cùng kỳ, người dân chưa kịp tái đàn bằng số lượng trước Tết.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Hiện nay </a:t>
                      </a:r>
                      <a:r>
                        <a:rPr lang="vi-VN" sz="2400" b="0" kern="1200">
                          <a:solidFill>
                            <a:schemeClr val="tx1"/>
                          </a:solidFill>
                          <a:effectLst/>
                          <a:latin typeface="Times New Roman" panose="02020603050405020304" pitchFamily="18" charset="0"/>
                          <a:ea typeface="+mn-ea"/>
                          <a:cs typeface="Times New Roman" panose="02020603050405020304" pitchFamily="18" charset="0"/>
                        </a:rPr>
                        <a:t>n</a:t>
                      </a:r>
                      <a:r>
                        <a:rPr lang="nl-NL" sz="2400" b="0" kern="1200">
                          <a:solidFill>
                            <a:schemeClr val="tx1"/>
                          </a:solidFill>
                          <a:effectLst/>
                          <a:latin typeface="Times New Roman" panose="02020603050405020304" pitchFamily="18" charset="0"/>
                          <a:ea typeface="+mn-ea"/>
                          <a:cs typeface="Times New Roman" panose="02020603050405020304" pitchFamily="18" charset="0"/>
                        </a:rPr>
                        <a:t>gười dân bắt đầu tái đàn mạnh trở lại sau Tết</a:t>
                      </a:r>
                      <a:r>
                        <a:rPr lang="vi-VN" sz="2400" b="0" kern="1200">
                          <a:solidFill>
                            <a:schemeClr val="tx1"/>
                          </a:solidFill>
                          <a:effectLst/>
                          <a:latin typeface="Times New Roman" panose="02020603050405020304" pitchFamily="18" charset="0"/>
                          <a:ea typeface="+mn-ea"/>
                          <a:cs typeface="Times New Roman" panose="02020603050405020304" pitchFamily="18" charset="0"/>
                        </a:rPr>
                        <a:t>. Tổng đàn vật nuôi</a:t>
                      </a:r>
                      <a:r>
                        <a:rPr lang="en-US" sz="2400" b="0" kern="1200">
                          <a:solidFill>
                            <a:schemeClr val="tx1"/>
                          </a:solidFill>
                          <a:effectLst/>
                          <a:latin typeface="Times New Roman" panose="02020603050405020304" pitchFamily="18" charset="0"/>
                          <a:ea typeface="+mn-ea"/>
                          <a:cs typeface="Times New Roman" panose="02020603050405020304" pitchFamily="18" charset="0"/>
                        </a:rPr>
                        <a:t> </a:t>
                      </a:r>
                      <a:r>
                        <a:rPr lang="vi-VN" sz="2400" b="0" kern="1200">
                          <a:solidFill>
                            <a:schemeClr val="tx1"/>
                          </a:solidFill>
                          <a:effectLst/>
                          <a:latin typeface="Times New Roman" panose="02020603050405020304" pitchFamily="18" charset="0"/>
                          <a:ea typeface="+mn-ea"/>
                          <a:cs typeface="Times New Roman" panose="02020603050405020304" pitchFamily="18" charset="0"/>
                        </a:rPr>
                        <a:t>tháng 02/2024 ước đạt: Đàn bò 301.200 con, giảm 0,8% so với cùng kỳ; đàn lợn (không tính lợn con theo mẹ) 632.700 con, giảm 3,5% so với cùng kỳ; đàn gia cầm 9,1 triệu con, giảm 0,6% so với cùng kỳ</a:t>
                      </a:r>
                      <a:r>
                        <a:rPr lang="en-US" sz="2400" b="0" kern="1200">
                          <a:solidFill>
                            <a:schemeClr val="tx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Tình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dịch</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bệnh</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súc</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cầm</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cơ</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kiểm</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soát</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xử</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lý</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ảnh</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hưởng</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lớn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dirty="0" err="1">
                          <a:solidFill>
                            <a:schemeClr val="dk1"/>
                          </a:solidFill>
                          <a:effectLst/>
                          <a:latin typeface="Times New Roman" panose="02020603050405020304" pitchFamily="18" charset="0"/>
                          <a:ea typeface="+mn-ea"/>
                          <a:cs typeface="Times New Roman" panose="02020603050405020304" pitchFamily="18" charset="0"/>
                        </a:rPr>
                        <a:t>chăn</a:t>
                      </a:r>
                      <a:r>
                        <a:rPr lang="es-E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400" b="0" kern="1200" err="1">
                          <a:solidFill>
                            <a:schemeClr val="dk1"/>
                          </a:solidFill>
                          <a:effectLst/>
                          <a:latin typeface="Times New Roman" panose="02020603050405020304" pitchFamily="18" charset="0"/>
                          <a:ea typeface="+mn-ea"/>
                          <a:cs typeface="Times New Roman" panose="02020603050405020304" pitchFamily="18" charset="0"/>
                        </a:rPr>
                        <a:t>nuôi</a:t>
                      </a:r>
                      <a:r>
                        <a:rPr lang="es-ES" sz="2400" b="0" kern="1200">
                          <a:solidFill>
                            <a:schemeClr val="dk1"/>
                          </a:solidFill>
                          <a:effectLst/>
                          <a:latin typeface="Times New Roman" panose="02020603050405020304" pitchFamily="18" charset="0"/>
                          <a:ea typeface="+mn-ea"/>
                          <a:cs typeface="Times New Roman" panose="02020603050405020304" pitchFamily="18" charset="0"/>
                        </a:rPr>
                        <a:t>.</a:t>
                      </a:r>
                      <a:endParaRPr lang="es-E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6675386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984130213"/>
              </p:ext>
            </p:extLst>
          </p:nvPr>
        </p:nvGraphicFramePr>
        <p:xfrm>
          <a:off x="1" y="1009397"/>
          <a:ext cx="7395410" cy="5013960"/>
        </p:xfrm>
        <a:graphic>
          <a:graphicData uri="http://schemas.openxmlformats.org/drawingml/2006/table">
            <a:tbl>
              <a:tblPr firstRow="1" bandRow="1"/>
              <a:tblGrid>
                <a:gridCol w="739541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Sản xuất lâm nghiệp trong tháng chủ yếu là công tác trồng, chăm sóc và bảo vệ rừng.</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Hiện nay, các đơn vị đang chuẩn bị thực hiện công tác chăm sóc rừng đợt 1 năm 2024 theo đúng lịch thời vụ, tạo điều kiện cho cây trồng sinh trưởng và phát triển tốt.</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Tiếp </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tục mời </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gọi</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các doanh doanh nghiệ</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p</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chế biến gỗ</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 liên doanh, liên kết đầu tư trồng rừng để chủ động nguồn nguyên liệu, x</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ây dựng mô hình tổ chức sản xuất lâm nghiệp theo hình thức liên kết, hợp tác chặt chẽ giữa các doanh nghiệp sản xuất, chế biến với các hộ gia đình, cá nhân, tổ chức trồng rừng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vùng</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gỗ</a:t>
                      </a:r>
                      <a:r>
                        <a:rPr lang="es-MX" sz="2200" b="0" kern="1200">
                          <a:solidFill>
                            <a:schemeClr val="dk1"/>
                          </a:solidFill>
                          <a:effectLst/>
                          <a:latin typeface="Times New Roman" panose="02020603050405020304" pitchFamily="18" charset="0"/>
                          <a:ea typeface="+mn-ea"/>
                          <a:cs typeface="Times New Roman" panose="02020603050405020304" pitchFamily="18" charset="0"/>
                        </a:rPr>
                        <a:t>. </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Kết quả thực hiện trồng rừng cây gỗ lớn: Trong tháng không có diện tích trồng, chuyển hóa rừng cây gỗ lớn. Lũy kế đến nay, diện tích trồng rừng gỗ lớn trên địa bàn tỉnh là 9.882 ha</a:t>
                      </a:r>
                      <a:endParaRPr lang="es-MX" sz="22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289822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14159</TotalTime>
  <Words>14686</Words>
  <Application>Microsoft Office PowerPoint</Application>
  <PresentationFormat>Widescreen</PresentationFormat>
  <Paragraphs>1342</Paragraphs>
  <Slides>40</Slides>
  <Notes>17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0" baseType="lpstr">
      <vt:lpstr>Arial</vt:lpstr>
      <vt:lpstr>Calibri</vt:lpstr>
      <vt:lpstr>Calibri Light</vt:lpstr>
      <vt:lpstr>Roboto</vt:lpstr>
      <vt:lpstr>Times New Roman</vt:lpstr>
      <vt:lpstr>Verdana</vt:lpstr>
      <vt:lpstr>Wingdings</vt:lpstr>
      <vt:lpstr>Office Theme</vt:lpstr>
      <vt:lpstr>12_Office Theme</vt:lpstr>
      <vt:lpstr>think-cell Slide</vt:lpstr>
      <vt:lpstr>BÁO CÁO TÌNH HÌNH KINH TẾ - XÃ HỘI THÁNG 02 VÀ NHIỆM VỤ TRỌNG TÂM THÁNG 3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1548</cp:revision>
  <cp:lastPrinted>2023-02-15T11:16:09Z</cp:lastPrinted>
  <dcterms:created xsi:type="dcterms:W3CDTF">2021-10-19T01:28:52Z</dcterms:created>
  <dcterms:modified xsi:type="dcterms:W3CDTF">2024-03-06T07:40:46Z</dcterms:modified>
</cp:coreProperties>
</file>